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330" r:id="rId2"/>
    <p:sldId id="316" r:id="rId3"/>
    <p:sldId id="331" r:id="rId4"/>
    <p:sldId id="332" r:id="rId5"/>
    <p:sldId id="333" r:id="rId6"/>
    <p:sldId id="334" r:id="rId7"/>
    <p:sldId id="335" r:id="rId8"/>
    <p:sldId id="336" r:id="rId9"/>
    <p:sldId id="337" r:id="rId10"/>
    <p:sldId id="338" r:id="rId11"/>
    <p:sldId id="339" r:id="rId12"/>
    <p:sldId id="340" r:id="rId13"/>
  </p:sldIdLst>
  <p:sldSz cx="12192000" cy="6858000"/>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bienne D-Arripe-Longueville" initials="FD" lastIdx="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678F"/>
    <a:srgbClr val="E8EBEE"/>
    <a:srgbClr val="CDD3DB"/>
    <a:srgbClr val="4994C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476" autoAdjust="0"/>
  </p:normalViewPr>
  <p:slideViewPr>
    <p:cSldViewPr>
      <p:cViewPr>
        <p:scale>
          <a:sx n="110" d="100"/>
          <a:sy n="110" d="100"/>
        </p:scale>
        <p:origin x="-610" y="-62"/>
      </p:cViewPr>
      <p:guideLst>
        <p:guide orient="horz" pos="2160"/>
        <p:guide pos="3840"/>
      </p:guideLst>
    </p:cSldViewPr>
  </p:slideViewPr>
  <p:notesTextViewPr>
    <p:cViewPr>
      <p:scale>
        <a:sx n="1" d="1"/>
        <a:sy n="1" d="1"/>
      </p:scale>
      <p:origin x="0" y="0"/>
    </p:cViewPr>
  </p:notesTextViewPr>
  <p:sorterViewPr>
    <p:cViewPr>
      <p:scale>
        <a:sx n="100" d="100"/>
        <a:sy n="100" d="100"/>
      </p:scale>
      <p:origin x="0" y="-45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506C6807-7340-43FC-9FC1-C364A7C381BB}"/>
              </a:ext>
            </a:extLst>
          </p:cNvPr>
          <p:cNvSpPr>
            <a:spLocks noGrp="1"/>
          </p:cNvSpPr>
          <p:nvPr>
            <p:ph type="hdr" sz="quarter"/>
          </p:nvPr>
        </p:nvSpPr>
        <p:spPr>
          <a:xfrm>
            <a:off x="0" y="0"/>
            <a:ext cx="3076036" cy="513161"/>
          </a:xfrm>
          <a:prstGeom prst="rect">
            <a:avLst/>
          </a:prstGeom>
        </p:spPr>
        <p:txBody>
          <a:bodyPr vert="horz" lIns="95857" tIns="47928" rIns="95857" bIns="47928" rtlCol="0"/>
          <a:lstStyle>
            <a:lvl1pPr algn="l">
              <a:defRPr sz="1300"/>
            </a:lvl1pPr>
          </a:lstStyle>
          <a:p>
            <a:endParaRPr lang="fr-FR"/>
          </a:p>
        </p:txBody>
      </p:sp>
      <p:sp>
        <p:nvSpPr>
          <p:cNvPr id="3" name="Espace réservé de la date 2">
            <a:extLst>
              <a:ext uri="{FF2B5EF4-FFF2-40B4-BE49-F238E27FC236}">
                <a16:creationId xmlns:a16="http://schemas.microsoft.com/office/drawing/2014/main" xmlns="" id="{00C53468-61D3-4145-BBC7-226E3AEDB0AF}"/>
              </a:ext>
            </a:extLst>
          </p:cNvPr>
          <p:cNvSpPr>
            <a:spLocks noGrp="1"/>
          </p:cNvSpPr>
          <p:nvPr>
            <p:ph type="dt" sz="quarter" idx="1"/>
          </p:nvPr>
        </p:nvSpPr>
        <p:spPr>
          <a:xfrm>
            <a:off x="4021626" y="0"/>
            <a:ext cx="3076036" cy="513161"/>
          </a:xfrm>
          <a:prstGeom prst="rect">
            <a:avLst/>
          </a:prstGeom>
        </p:spPr>
        <p:txBody>
          <a:bodyPr vert="horz" lIns="95857" tIns="47928" rIns="95857" bIns="47928" rtlCol="0"/>
          <a:lstStyle>
            <a:lvl1pPr algn="r">
              <a:defRPr sz="1300"/>
            </a:lvl1pPr>
          </a:lstStyle>
          <a:p>
            <a:fld id="{4F07522F-2F38-4456-9A36-D83F8AB2F47F}" type="datetimeFigureOut">
              <a:rPr lang="fr-FR" smtClean="0"/>
              <a:t>25/10/2018</a:t>
            </a:fld>
            <a:endParaRPr lang="fr-FR"/>
          </a:p>
        </p:txBody>
      </p:sp>
      <p:sp>
        <p:nvSpPr>
          <p:cNvPr id="4" name="Espace réservé du pied de page 3">
            <a:extLst>
              <a:ext uri="{FF2B5EF4-FFF2-40B4-BE49-F238E27FC236}">
                <a16:creationId xmlns:a16="http://schemas.microsoft.com/office/drawing/2014/main" xmlns="" id="{0FAB5A0D-5CD8-40AB-99FA-FDDA80EB7835}"/>
              </a:ext>
            </a:extLst>
          </p:cNvPr>
          <p:cNvSpPr>
            <a:spLocks noGrp="1"/>
          </p:cNvSpPr>
          <p:nvPr>
            <p:ph type="ftr" sz="quarter" idx="2"/>
          </p:nvPr>
        </p:nvSpPr>
        <p:spPr>
          <a:xfrm>
            <a:off x="0" y="9721452"/>
            <a:ext cx="3076036" cy="513161"/>
          </a:xfrm>
          <a:prstGeom prst="rect">
            <a:avLst/>
          </a:prstGeom>
        </p:spPr>
        <p:txBody>
          <a:bodyPr vert="horz" lIns="95857" tIns="47928" rIns="95857" bIns="47928" rtlCol="0" anchor="b"/>
          <a:lstStyle>
            <a:lvl1pPr algn="l">
              <a:defRPr sz="1300"/>
            </a:lvl1pPr>
          </a:lstStyle>
          <a:p>
            <a:endParaRPr lang="fr-FR"/>
          </a:p>
        </p:txBody>
      </p:sp>
      <p:sp>
        <p:nvSpPr>
          <p:cNvPr id="5" name="Espace réservé du numéro de diapositive 4">
            <a:extLst>
              <a:ext uri="{FF2B5EF4-FFF2-40B4-BE49-F238E27FC236}">
                <a16:creationId xmlns:a16="http://schemas.microsoft.com/office/drawing/2014/main" xmlns="" id="{5E986119-3DDF-488A-B4AD-CB6A9BFD7DA1}"/>
              </a:ext>
            </a:extLst>
          </p:cNvPr>
          <p:cNvSpPr>
            <a:spLocks noGrp="1"/>
          </p:cNvSpPr>
          <p:nvPr>
            <p:ph type="sldNum" sz="quarter" idx="3"/>
          </p:nvPr>
        </p:nvSpPr>
        <p:spPr>
          <a:xfrm>
            <a:off x="4021626" y="9721452"/>
            <a:ext cx="3076036" cy="513161"/>
          </a:xfrm>
          <a:prstGeom prst="rect">
            <a:avLst/>
          </a:prstGeom>
        </p:spPr>
        <p:txBody>
          <a:bodyPr vert="horz" lIns="95857" tIns="47928" rIns="95857" bIns="47928" rtlCol="0" anchor="b"/>
          <a:lstStyle>
            <a:lvl1pPr algn="r">
              <a:defRPr sz="1300"/>
            </a:lvl1pPr>
          </a:lstStyle>
          <a:p>
            <a:fld id="{F4E3E5BB-9705-4DE4-9D72-FF29AA1A5F46}" type="slidenum">
              <a:rPr lang="fr-FR" smtClean="0"/>
              <a:t>‹N°›</a:t>
            </a:fld>
            <a:endParaRPr lang="fr-FR"/>
          </a:p>
        </p:txBody>
      </p:sp>
    </p:spTree>
    <p:extLst>
      <p:ext uri="{BB962C8B-B14F-4D97-AF65-F5344CB8AC3E}">
        <p14:creationId xmlns:p14="http://schemas.microsoft.com/office/powerpoint/2010/main" val="3194226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3076363" cy="513508"/>
          </a:xfrm>
          <a:prstGeom prst="rect">
            <a:avLst/>
          </a:prstGeom>
        </p:spPr>
        <p:txBody>
          <a:bodyPr vert="horz" lIns="99035" tIns="49517" rIns="99035" bIns="49517" rtlCol="0"/>
          <a:lstStyle>
            <a:lvl1pPr algn="l">
              <a:defRPr sz="1300"/>
            </a:lvl1pPr>
          </a:lstStyle>
          <a:p>
            <a:endParaRPr lang="fr-FR"/>
          </a:p>
        </p:txBody>
      </p:sp>
      <p:sp>
        <p:nvSpPr>
          <p:cNvPr id="3" name="Espace réservé de la date 2"/>
          <p:cNvSpPr>
            <a:spLocks noGrp="1"/>
          </p:cNvSpPr>
          <p:nvPr>
            <p:ph type="dt" idx="1"/>
          </p:nvPr>
        </p:nvSpPr>
        <p:spPr>
          <a:xfrm>
            <a:off x="4021296" y="2"/>
            <a:ext cx="3076363" cy="513508"/>
          </a:xfrm>
          <a:prstGeom prst="rect">
            <a:avLst/>
          </a:prstGeom>
        </p:spPr>
        <p:txBody>
          <a:bodyPr vert="horz" lIns="99035" tIns="49517" rIns="99035" bIns="49517" rtlCol="0"/>
          <a:lstStyle>
            <a:lvl1pPr algn="r">
              <a:defRPr sz="1300"/>
            </a:lvl1pPr>
          </a:lstStyle>
          <a:p>
            <a:fld id="{2EADFB67-01AB-4692-AB8B-282CA9AADFAA}" type="datetimeFigureOut">
              <a:rPr lang="fr-FR" smtClean="0"/>
              <a:t>25/10/2018</a:t>
            </a:fld>
            <a:endParaRPr lang="fr-FR"/>
          </a:p>
        </p:txBody>
      </p:sp>
      <p:sp>
        <p:nvSpPr>
          <p:cNvPr id="4" name="Espace réservé de l'image des diapositives 3"/>
          <p:cNvSpPr>
            <a:spLocks noGrp="1" noRot="1" noChangeAspect="1"/>
          </p:cNvSpPr>
          <p:nvPr>
            <p:ph type="sldImg" idx="2"/>
          </p:nvPr>
        </p:nvSpPr>
        <p:spPr>
          <a:xfrm>
            <a:off x="477838" y="1277938"/>
            <a:ext cx="6143625" cy="3455987"/>
          </a:xfrm>
          <a:prstGeom prst="rect">
            <a:avLst/>
          </a:prstGeom>
          <a:noFill/>
          <a:ln w="12700">
            <a:solidFill>
              <a:prstClr val="black"/>
            </a:solidFill>
          </a:ln>
        </p:spPr>
        <p:txBody>
          <a:bodyPr vert="horz" lIns="99035" tIns="49517" rIns="99035" bIns="49517" rtlCol="0" anchor="ctr"/>
          <a:lstStyle/>
          <a:p>
            <a:endParaRPr lang="fr-FR"/>
          </a:p>
        </p:txBody>
      </p:sp>
      <p:sp>
        <p:nvSpPr>
          <p:cNvPr id="5" name="Espace réservé des notes 4"/>
          <p:cNvSpPr>
            <a:spLocks noGrp="1"/>
          </p:cNvSpPr>
          <p:nvPr>
            <p:ph type="body" sz="quarter" idx="3"/>
          </p:nvPr>
        </p:nvSpPr>
        <p:spPr>
          <a:xfrm>
            <a:off x="709930" y="4925409"/>
            <a:ext cx="5679440" cy="4029879"/>
          </a:xfrm>
          <a:prstGeom prst="rect">
            <a:avLst/>
          </a:prstGeom>
        </p:spPr>
        <p:txBody>
          <a:bodyPr vert="horz" lIns="99035" tIns="49517" rIns="99035" bIns="49517"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2" y="9721107"/>
            <a:ext cx="3076363" cy="513507"/>
          </a:xfrm>
          <a:prstGeom prst="rect">
            <a:avLst/>
          </a:prstGeom>
        </p:spPr>
        <p:txBody>
          <a:bodyPr vert="horz" lIns="99035" tIns="49517" rIns="99035" bIns="49517"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6" y="9721107"/>
            <a:ext cx="3076363" cy="513507"/>
          </a:xfrm>
          <a:prstGeom prst="rect">
            <a:avLst/>
          </a:prstGeom>
        </p:spPr>
        <p:txBody>
          <a:bodyPr vert="horz" lIns="99035" tIns="49517" rIns="99035" bIns="49517" rtlCol="0" anchor="b"/>
          <a:lstStyle>
            <a:lvl1pPr algn="r">
              <a:defRPr sz="1300"/>
            </a:lvl1pPr>
          </a:lstStyle>
          <a:p>
            <a:fld id="{B3494896-2B0C-49B3-9026-8EFDE91DE31D}" type="slidenum">
              <a:rPr lang="fr-FR" smtClean="0"/>
              <a:t>‹N°›</a:t>
            </a:fld>
            <a:endParaRPr lang="fr-FR"/>
          </a:p>
        </p:txBody>
      </p:sp>
    </p:spTree>
    <p:extLst>
      <p:ext uri="{BB962C8B-B14F-4D97-AF65-F5344CB8AC3E}">
        <p14:creationId xmlns:p14="http://schemas.microsoft.com/office/powerpoint/2010/main" val="3297331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7838" y="1277938"/>
            <a:ext cx="6143625" cy="3455987"/>
          </a:xfrm>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L’Organisation Mondiale de la Santé met ainsi au premier plan des actions de lutte contre l’obésité à mener, celles concernant les enfants.</a:t>
            </a:r>
          </a:p>
          <a:p>
            <a:r>
              <a:rPr lang="fr-FR" sz="1200" kern="1200" dirty="0">
                <a:solidFill>
                  <a:schemeClr val="tx1"/>
                </a:solidFill>
                <a:effectLst/>
                <a:latin typeface="+mn-lt"/>
                <a:ea typeface="+mn-ea"/>
                <a:cs typeface="+mn-cs"/>
              </a:rPr>
              <a:t>Le surpoids et l’obésité sont définis comme « une accumulation anormale ou excessive de graisse qui présente un risque pour la santé » (OMS, 2018). </a:t>
            </a:r>
            <a:endParaRPr lang="fr-FR" dirty="0"/>
          </a:p>
        </p:txBody>
      </p:sp>
      <p:sp>
        <p:nvSpPr>
          <p:cNvPr id="4" name="Espace réservé du numéro de diapositive 3"/>
          <p:cNvSpPr>
            <a:spLocks noGrp="1"/>
          </p:cNvSpPr>
          <p:nvPr>
            <p:ph type="sldNum" sz="quarter" idx="10"/>
          </p:nvPr>
        </p:nvSpPr>
        <p:spPr/>
        <p:txBody>
          <a:bodyPr/>
          <a:lstStyle/>
          <a:p>
            <a:fld id="{B3494896-2B0C-49B3-9026-8EFDE91DE31D}" type="slidenum">
              <a:rPr lang="fr-FR" smtClean="0"/>
              <a:t>2</a:t>
            </a:fld>
            <a:endParaRPr lang="fr-FR"/>
          </a:p>
        </p:txBody>
      </p:sp>
    </p:spTree>
    <p:extLst>
      <p:ext uri="{BB962C8B-B14F-4D97-AF65-F5344CB8AC3E}">
        <p14:creationId xmlns:p14="http://schemas.microsoft.com/office/powerpoint/2010/main" val="3800649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7838" y="1277938"/>
            <a:ext cx="6143625" cy="3455987"/>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3494896-2B0C-49B3-9026-8EFDE91DE31D}" type="slidenum">
              <a:rPr lang="fr-FR" smtClean="0"/>
              <a:t>11</a:t>
            </a:fld>
            <a:endParaRPr lang="fr-FR"/>
          </a:p>
        </p:txBody>
      </p:sp>
    </p:spTree>
    <p:extLst>
      <p:ext uri="{BB962C8B-B14F-4D97-AF65-F5344CB8AC3E}">
        <p14:creationId xmlns:p14="http://schemas.microsoft.com/office/powerpoint/2010/main" val="2314511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7838" y="1277938"/>
            <a:ext cx="6143625" cy="3455987"/>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3494896-2B0C-49B3-9026-8EFDE91DE31D}" type="slidenum">
              <a:rPr lang="fr-FR" smtClean="0"/>
              <a:t>12</a:t>
            </a:fld>
            <a:endParaRPr lang="fr-FR"/>
          </a:p>
        </p:txBody>
      </p:sp>
    </p:spTree>
    <p:extLst>
      <p:ext uri="{BB962C8B-B14F-4D97-AF65-F5344CB8AC3E}">
        <p14:creationId xmlns:p14="http://schemas.microsoft.com/office/powerpoint/2010/main" val="3931289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7838" y="1277938"/>
            <a:ext cx="6143625" cy="3455987"/>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Pour évaluer le surpoids chez l’enfant et l’adolescent, le simple calcul de l’Indice de Masse Corporelle (IMC = poids en kg / taille²) ne suffit pas. Celui-ci doit être évalué en fonction des courbes de références. En effet, lors de la croissance, la corpulence de l’enfant et de l’adolescent varie, et il n’est donc pas possible de définir un seuil définissant le surpoids identique pour tous les âges. Par ailleurs, il est très difficile d’évaluer le surpoids en s’appuyant uniquement sur l’observation ce d’autant plus que la culture influence cette vision. Dans de nombreuses cultures un enfant rond est un enfant en bonne santé (Tauber et al., 2015). Pour définir le surpoids, il est donc nécessaire que le médecin traitant de l’enfant le pèse et le mesure régulièrement (idéalement 2 ou 3 fois par an), calcule l’IMC et le reporte sur les courbes de référence (HAS, 2011). L’obésité est une forme plus sévère de surpoids. </a:t>
            </a:r>
          </a:p>
          <a:p>
            <a:endParaRPr lang="fr-FR" dirty="0"/>
          </a:p>
        </p:txBody>
      </p:sp>
      <p:sp>
        <p:nvSpPr>
          <p:cNvPr id="4" name="Espace réservé du numéro de diapositive 3"/>
          <p:cNvSpPr>
            <a:spLocks noGrp="1"/>
          </p:cNvSpPr>
          <p:nvPr>
            <p:ph type="sldNum" sz="quarter" idx="10"/>
          </p:nvPr>
        </p:nvSpPr>
        <p:spPr/>
        <p:txBody>
          <a:bodyPr/>
          <a:lstStyle/>
          <a:p>
            <a:fld id="{B3494896-2B0C-49B3-9026-8EFDE91DE31D}" type="slidenum">
              <a:rPr lang="fr-FR" smtClean="0"/>
              <a:t>3</a:t>
            </a:fld>
            <a:endParaRPr lang="fr-FR"/>
          </a:p>
        </p:txBody>
      </p:sp>
    </p:spTree>
    <p:extLst>
      <p:ext uri="{BB962C8B-B14F-4D97-AF65-F5344CB8AC3E}">
        <p14:creationId xmlns:p14="http://schemas.microsoft.com/office/powerpoint/2010/main" val="1477184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7838" y="1277938"/>
            <a:ext cx="6143625" cy="3455987"/>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3494896-2B0C-49B3-9026-8EFDE91DE31D}" type="slidenum">
              <a:rPr lang="fr-FR" smtClean="0"/>
              <a:t>4</a:t>
            </a:fld>
            <a:endParaRPr lang="fr-FR"/>
          </a:p>
        </p:txBody>
      </p:sp>
    </p:spTree>
    <p:extLst>
      <p:ext uri="{BB962C8B-B14F-4D97-AF65-F5344CB8AC3E}">
        <p14:creationId xmlns:p14="http://schemas.microsoft.com/office/powerpoint/2010/main" val="2556693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7838" y="1277938"/>
            <a:ext cx="6143625" cy="3455987"/>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A l’âge adulte, une personne obèse voit diminuer par rapport à une personne non obèse, le nombre d’années passées sans maladies (obésité modérée : perte d’une année sur 10 ; obésité sévère : perte d’une année sur 4) (</a:t>
            </a:r>
            <a:r>
              <a:rPr lang="fr-FR" sz="1200" kern="1200" dirty="0" err="1">
                <a:solidFill>
                  <a:schemeClr val="tx1"/>
                </a:solidFill>
                <a:effectLst/>
                <a:latin typeface="+mn-lt"/>
                <a:ea typeface="+mn-ea"/>
                <a:cs typeface="+mn-cs"/>
              </a:rPr>
              <a:t>Nyberg</a:t>
            </a:r>
            <a:r>
              <a:rPr lang="fr-FR" sz="1200" kern="1200" dirty="0">
                <a:solidFill>
                  <a:schemeClr val="tx1"/>
                </a:solidFill>
                <a:effectLst/>
                <a:latin typeface="+mn-lt"/>
                <a:ea typeface="+mn-ea"/>
                <a:cs typeface="+mn-cs"/>
              </a:rPr>
              <a:t> et al., 2018). La prévention, le dépistage et la prise en charge précoce du surpoids de l’enfant sont donc primordiaux. </a:t>
            </a:r>
          </a:p>
          <a:p>
            <a:endParaRPr lang="fr-FR" dirty="0"/>
          </a:p>
        </p:txBody>
      </p:sp>
      <p:sp>
        <p:nvSpPr>
          <p:cNvPr id="4" name="Espace réservé du numéro de diapositive 3"/>
          <p:cNvSpPr>
            <a:spLocks noGrp="1"/>
          </p:cNvSpPr>
          <p:nvPr>
            <p:ph type="sldNum" sz="quarter" idx="10"/>
          </p:nvPr>
        </p:nvSpPr>
        <p:spPr/>
        <p:txBody>
          <a:bodyPr/>
          <a:lstStyle/>
          <a:p>
            <a:fld id="{B3494896-2B0C-49B3-9026-8EFDE91DE31D}" type="slidenum">
              <a:rPr lang="fr-FR" smtClean="0"/>
              <a:t>5</a:t>
            </a:fld>
            <a:endParaRPr lang="fr-FR"/>
          </a:p>
        </p:txBody>
      </p:sp>
    </p:spTree>
    <p:extLst>
      <p:ext uri="{BB962C8B-B14F-4D97-AF65-F5344CB8AC3E}">
        <p14:creationId xmlns:p14="http://schemas.microsoft.com/office/powerpoint/2010/main" val="198726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7838" y="1277938"/>
            <a:ext cx="6143625" cy="3455987"/>
          </a:xfrm>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Cette prise en charge pluridisciplinaire, de proximité a démontré son efficacité à la fois sur l’amélioration de la corpulence de l’enfant à l’issue de la prise en charge, mais également à distance de celle-ci dans le cadre de Réseaux de Prévention et de Prise en charge de l’Obésité Pédiatrique, </a:t>
            </a:r>
            <a:r>
              <a:rPr lang="fr-FR" sz="1200" kern="1200" dirty="0" err="1">
                <a:solidFill>
                  <a:schemeClr val="tx1"/>
                </a:solidFill>
                <a:effectLst/>
                <a:latin typeface="+mn-lt"/>
                <a:ea typeface="+mn-ea"/>
                <a:cs typeface="+mn-cs"/>
              </a:rPr>
              <a:t>RéPPOP</a:t>
            </a:r>
            <a:r>
              <a:rPr lang="fr-FR" sz="1200" kern="1200" dirty="0">
                <a:solidFill>
                  <a:schemeClr val="tx1"/>
                </a:solidFill>
                <a:effectLst/>
                <a:latin typeface="+mn-lt"/>
                <a:ea typeface="+mn-ea"/>
                <a:cs typeface="+mn-cs"/>
              </a:rPr>
              <a:t> (Nègre et al., 2018). </a:t>
            </a:r>
          </a:p>
          <a:p>
            <a:endParaRPr lang="fr-FR" dirty="0"/>
          </a:p>
        </p:txBody>
      </p:sp>
      <p:sp>
        <p:nvSpPr>
          <p:cNvPr id="4" name="Espace réservé du numéro de diapositive 3"/>
          <p:cNvSpPr>
            <a:spLocks noGrp="1"/>
          </p:cNvSpPr>
          <p:nvPr>
            <p:ph type="sldNum" sz="quarter" idx="10"/>
          </p:nvPr>
        </p:nvSpPr>
        <p:spPr/>
        <p:txBody>
          <a:bodyPr/>
          <a:lstStyle/>
          <a:p>
            <a:fld id="{B3494896-2B0C-49B3-9026-8EFDE91DE31D}" type="slidenum">
              <a:rPr lang="fr-FR" smtClean="0"/>
              <a:t>6</a:t>
            </a:fld>
            <a:endParaRPr lang="fr-FR"/>
          </a:p>
        </p:txBody>
      </p:sp>
    </p:spTree>
    <p:extLst>
      <p:ext uri="{BB962C8B-B14F-4D97-AF65-F5344CB8AC3E}">
        <p14:creationId xmlns:p14="http://schemas.microsoft.com/office/powerpoint/2010/main" val="3396397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7838" y="1277938"/>
            <a:ext cx="6143625" cy="3455987"/>
          </a:xfrm>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La prévalence du surpoids et de l’obésité de l’enfant semble s’être stabilisée entre les années 2000 et 2015 (Verdot et al., 2017). Cependant, de grandes disparités subsistent notamment en fonction du lieu de vie et du statut socio-économique des parents. </a:t>
            </a:r>
          </a:p>
          <a:p>
            <a:r>
              <a:rPr lang="fr-FR" sz="1200" kern="1200" dirty="0">
                <a:solidFill>
                  <a:schemeClr val="tx1"/>
                </a:solidFill>
                <a:effectLst/>
                <a:latin typeface="+mn-lt"/>
                <a:ea typeface="+mn-ea"/>
                <a:cs typeface="+mn-cs"/>
              </a:rPr>
              <a:t>Selon l’étude </a:t>
            </a:r>
            <a:r>
              <a:rPr lang="fr-FR" sz="1200" kern="1200" dirty="0" err="1">
                <a:solidFill>
                  <a:schemeClr val="tx1"/>
                </a:solidFill>
                <a:effectLst/>
                <a:latin typeface="+mn-lt"/>
                <a:ea typeface="+mn-ea"/>
                <a:cs typeface="+mn-cs"/>
              </a:rPr>
              <a:t>InfoStat</a:t>
            </a:r>
            <a:r>
              <a:rPr lang="fr-FR" sz="1200" kern="1200" dirty="0">
                <a:solidFill>
                  <a:schemeClr val="tx1"/>
                </a:solidFill>
                <a:effectLst/>
                <a:latin typeface="+mn-lt"/>
                <a:ea typeface="+mn-ea"/>
                <a:cs typeface="+mn-cs"/>
              </a:rPr>
              <a:t> (2014) menée chez des enfants de grande section de maternelle en PACA en 2012, on observe un fort gradient de répartition de la prévalence entre PACA Est (Académie de Nice : 8,0% d’enfants en surcharge pondérale dont 2,4% en obésité) et PACA Ouest (Académie d’Aix-Marseille : 10,0% d’enfants en surcharge pondérale dont 3,4% en obésité).</a:t>
            </a:r>
          </a:p>
          <a:p>
            <a:r>
              <a:rPr lang="fr-FR" sz="1200" kern="1200" dirty="0">
                <a:solidFill>
                  <a:schemeClr val="tx1"/>
                </a:solidFill>
                <a:effectLst/>
                <a:latin typeface="+mn-lt"/>
                <a:ea typeface="+mn-ea"/>
                <a:cs typeface="+mn-cs"/>
              </a:rPr>
              <a:t>En estimant que la prévalence du surpoids pédiatrique en PACA est proche de la prévalence nationale (17% de surpoids dont 3,5% d’obésité), selon les données de recensement par classe d’âge de la région Sud PACA (données ARS), 155 000 enfants entre 2 et 18 ans seraient donc en surpoids dont 32 000 en situation d’obésité.</a:t>
            </a:r>
          </a:p>
          <a:p>
            <a:endParaRPr lang="fr-FR" dirty="0"/>
          </a:p>
        </p:txBody>
      </p:sp>
      <p:sp>
        <p:nvSpPr>
          <p:cNvPr id="4" name="Espace réservé du numéro de diapositive 3"/>
          <p:cNvSpPr>
            <a:spLocks noGrp="1"/>
          </p:cNvSpPr>
          <p:nvPr>
            <p:ph type="sldNum" sz="quarter" idx="10"/>
          </p:nvPr>
        </p:nvSpPr>
        <p:spPr/>
        <p:txBody>
          <a:bodyPr/>
          <a:lstStyle/>
          <a:p>
            <a:fld id="{B3494896-2B0C-49B3-9026-8EFDE91DE31D}" type="slidenum">
              <a:rPr lang="fr-FR" smtClean="0"/>
              <a:t>7</a:t>
            </a:fld>
            <a:endParaRPr lang="fr-FR"/>
          </a:p>
        </p:txBody>
      </p:sp>
    </p:spTree>
    <p:extLst>
      <p:ext uri="{BB962C8B-B14F-4D97-AF65-F5344CB8AC3E}">
        <p14:creationId xmlns:p14="http://schemas.microsoft.com/office/powerpoint/2010/main" val="212601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7838" y="1277938"/>
            <a:ext cx="6143625" cy="3455987"/>
          </a:xfrm>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La prévalence du surpoids et de l’obésité de l’enfant semble s’être stabilisée entre les années 2000 et 2015 (Verdot et al., 2017). Cependant, de grandes disparités subsistent notamment en fonction du lieu de vie et du statut socio-économique des parents. </a:t>
            </a:r>
          </a:p>
          <a:p>
            <a:r>
              <a:rPr lang="fr-FR" sz="1200" kern="1200" dirty="0">
                <a:solidFill>
                  <a:schemeClr val="tx1"/>
                </a:solidFill>
                <a:effectLst/>
                <a:latin typeface="+mn-lt"/>
                <a:ea typeface="+mn-ea"/>
                <a:cs typeface="+mn-cs"/>
              </a:rPr>
              <a:t>Selon l’étude </a:t>
            </a:r>
            <a:r>
              <a:rPr lang="fr-FR" sz="1200" kern="1200" dirty="0" err="1">
                <a:solidFill>
                  <a:schemeClr val="tx1"/>
                </a:solidFill>
                <a:effectLst/>
                <a:latin typeface="+mn-lt"/>
                <a:ea typeface="+mn-ea"/>
                <a:cs typeface="+mn-cs"/>
              </a:rPr>
              <a:t>InfoStat</a:t>
            </a:r>
            <a:r>
              <a:rPr lang="fr-FR" sz="1200" kern="1200" dirty="0">
                <a:solidFill>
                  <a:schemeClr val="tx1"/>
                </a:solidFill>
                <a:effectLst/>
                <a:latin typeface="+mn-lt"/>
                <a:ea typeface="+mn-ea"/>
                <a:cs typeface="+mn-cs"/>
              </a:rPr>
              <a:t> (2014) menée chez des enfants de grande section de maternelle en PACA en 2012, on observe un fort gradient de répartition de la prévalence entre PACA Est (Académie de Nice : 8,0% d’enfants en surcharge pondérale dont 2,4% en obésité) et PACA Ouest (Académie d’Aix-Marseille : 10,0% d’enfants en surcharge pondérale dont 3,4% en obésité).</a:t>
            </a:r>
          </a:p>
          <a:p>
            <a:r>
              <a:rPr lang="fr-FR" sz="1200" kern="1200" dirty="0">
                <a:solidFill>
                  <a:schemeClr val="tx1"/>
                </a:solidFill>
                <a:effectLst/>
                <a:latin typeface="+mn-lt"/>
                <a:ea typeface="+mn-ea"/>
                <a:cs typeface="+mn-cs"/>
              </a:rPr>
              <a:t>En estimant que la prévalence du surpoids pédiatrique en PACA est proche de la prévalence nationale (17% de surpoids dont 3,5% d’obésité), selon les données de recensement par classe d’âge de la région Sud PACA (données ARS), 155 000 enfants entre 2 et 18 ans seraient donc en surpoids dont 32 000 en situation d’obésité.</a:t>
            </a:r>
          </a:p>
          <a:p>
            <a:endParaRPr lang="fr-FR" dirty="0"/>
          </a:p>
        </p:txBody>
      </p:sp>
      <p:sp>
        <p:nvSpPr>
          <p:cNvPr id="4" name="Espace réservé du numéro de diapositive 3"/>
          <p:cNvSpPr>
            <a:spLocks noGrp="1"/>
          </p:cNvSpPr>
          <p:nvPr>
            <p:ph type="sldNum" sz="quarter" idx="10"/>
          </p:nvPr>
        </p:nvSpPr>
        <p:spPr/>
        <p:txBody>
          <a:bodyPr/>
          <a:lstStyle/>
          <a:p>
            <a:fld id="{B3494896-2B0C-49B3-9026-8EFDE91DE31D}" type="slidenum">
              <a:rPr lang="fr-FR" smtClean="0"/>
              <a:t>8</a:t>
            </a:fld>
            <a:endParaRPr lang="fr-FR"/>
          </a:p>
        </p:txBody>
      </p:sp>
    </p:spTree>
    <p:extLst>
      <p:ext uri="{BB962C8B-B14F-4D97-AF65-F5344CB8AC3E}">
        <p14:creationId xmlns:p14="http://schemas.microsoft.com/office/powerpoint/2010/main" val="759319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7838" y="1277938"/>
            <a:ext cx="6143625" cy="3455987"/>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3494896-2B0C-49B3-9026-8EFDE91DE31D}" type="slidenum">
              <a:rPr lang="fr-FR" smtClean="0"/>
              <a:t>9</a:t>
            </a:fld>
            <a:endParaRPr lang="fr-FR"/>
          </a:p>
        </p:txBody>
      </p:sp>
    </p:spTree>
    <p:extLst>
      <p:ext uri="{BB962C8B-B14F-4D97-AF65-F5344CB8AC3E}">
        <p14:creationId xmlns:p14="http://schemas.microsoft.com/office/powerpoint/2010/main" val="1106592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7838" y="1277938"/>
            <a:ext cx="6143625" cy="3455987"/>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3494896-2B0C-49B3-9026-8EFDE91DE31D}" type="slidenum">
              <a:rPr lang="fr-FR" smtClean="0"/>
              <a:t>10</a:t>
            </a:fld>
            <a:endParaRPr lang="fr-FR"/>
          </a:p>
        </p:txBody>
      </p:sp>
    </p:spTree>
    <p:extLst>
      <p:ext uri="{BB962C8B-B14F-4D97-AF65-F5344CB8AC3E}">
        <p14:creationId xmlns:p14="http://schemas.microsoft.com/office/powerpoint/2010/main" val="3290954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8800" spc="-80" baseline="0">
                <a:solidFill>
                  <a:schemeClr val="tx1"/>
                </a:solidFill>
              </a:defRPr>
            </a:lvl1pPr>
          </a:lstStyle>
          <a:p>
            <a:r>
              <a:rPr lang="fr-FR"/>
              <a:t>Modifiez le style du titre</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D3CB4A3C-ADB3-4319-9F17-35AC18EBA566}" type="datetimeFigureOut">
              <a:rPr lang="fr-FR" smtClean="0"/>
              <a:t>25/10/2018</a:t>
            </a:fld>
            <a:endParaRPr lang="fr-FR"/>
          </a:p>
        </p:txBody>
      </p:sp>
      <p:sp>
        <p:nvSpPr>
          <p:cNvPr id="5" name="Footer Placeholder 4"/>
          <p:cNvSpPr>
            <a:spLocks noGrp="1"/>
          </p:cNvSpPr>
          <p:nvPr>
            <p:ph type="ftr" sz="quarter" idx="11"/>
          </p:nvPr>
        </p:nvSpPr>
        <p:spPr/>
        <p:txBody>
          <a:bodyPr/>
          <a:lstStyle/>
          <a:p>
            <a:endParaRPr lang="fr-FR"/>
          </a:p>
        </p:txBody>
      </p:sp>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DD2E38C-4C17-4B71-B297-7DC8C2FDC88D}"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D3CB4A3C-ADB3-4319-9F17-35AC18EBA566}" type="datetimeFigureOut">
              <a:rPr lang="fr-FR" smtClean="0"/>
              <a:t>25/10/2018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DD2E38C-4C17-4B71-B297-7DC8C2FDC88D}"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D3CB4A3C-ADB3-4319-9F17-35AC18EBA566}" type="datetimeFigureOut">
              <a:rPr lang="fr-FR" smtClean="0"/>
              <a:t>25/10/2018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DD2E38C-4C17-4B71-B297-7DC8C2FDC88D}"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3CB4A3C-ADB3-4319-9F17-35AC18EBA566}" type="datetimeFigureOut">
              <a:rPr lang="fr-FR" smtClean="0"/>
              <a:t>25/10/2018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DD2E38C-4C17-4B71-B297-7DC8C2FDC88D}"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fr-FR"/>
              <a:t>Modifiez le style du titre</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7" name="Date Placeholder 6"/>
          <p:cNvSpPr>
            <a:spLocks noGrp="1"/>
          </p:cNvSpPr>
          <p:nvPr>
            <p:ph type="dt" sz="half" idx="10"/>
          </p:nvPr>
        </p:nvSpPr>
        <p:spPr/>
        <p:txBody>
          <a:bodyPr/>
          <a:lstStyle/>
          <a:p>
            <a:fld id="{D3CB4A3C-ADB3-4319-9F17-35AC18EBA566}" type="datetimeFigureOut">
              <a:rPr lang="fr-FR" smtClean="0"/>
              <a:t>25/10/2018</a:t>
            </a:fld>
            <a:endParaRPr lang="fr-FR"/>
          </a:p>
        </p:txBody>
      </p:sp>
      <p:sp>
        <p:nvSpPr>
          <p:cNvPr id="8" name="Slide Number Placeholder 7"/>
          <p:cNvSpPr>
            <a:spLocks noGrp="1"/>
          </p:cNvSpPr>
          <p:nvPr>
            <p:ph type="sldNum" sz="quarter" idx="11"/>
          </p:nvPr>
        </p:nvSpPr>
        <p:spPr/>
        <p:txBody>
          <a:bodyPr/>
          <a:lstStyle/>
          <a:p>
            <a:fld id="{EDD2E38C-4C17-4B71-B297-7DC8C2FDC88D}" type="slidenum">
              <a:rPr lang="fr-FR" smtClean="0"/>
              <a:t>‹N°›</a:t>
            </a:fld>
            <a:endParaRPr lang="fr-FR"/>
          </a:p>
        </p:txBody>
      </p:sp>
      <p:sp>
        <p:nvSpPr>
          <p:cNvPr id="9" name="Footer Placeholder 8"/>
          <p:cNvSpPr>
            <a:spLocks noGrp="1"/>
          </p:cNvSpPr>
          <p:nvPr>
            <p:ph type="ftr" sz="quarter" idx="12"/>
          </p:nvPr>
        </p:nvSpPr>
        <p:spPr/>
        <p:txBody>
          <a:bodyPr/>
          <a:lstStyle/>
          <a:p>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3CB4A3C-ADB3-4319-9F17-35AC18EBA566}" type="datetimeFigureOut">
              <a:rPr lang="fr-FR" smtClean="0"/>
              <a:t>25/10/2018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DD2E38C-4C17-4B71-B297-7DC8C2FDC88D}"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fr-FR"/>
              <a:t>Modifiez les styles du texte du masque</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3CB4A3C-ADB3-4319-9F17-35AC18EBA566}" type="datetimeFigureOut">
              <a:rPr lang="fr-FR" smtClean="0"/>
              <a:t>25/10/2018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DD2E38C-4C17-4B71-B297-7DC8C2FDC88D}"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D3CB4A3C-ADB3-4319-9F17-35AC18EBA566}" type="datetimeFigureOut">
              <a:rPr lang="fr-FR" smtClean="0"/>
              <a:t>25/10/2018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DD2E38C-4C17-4B71-B297-7DC8C2FDC88D}"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CB4A3C-ADB3-4319-9F17-35AC18EBA566}" type="datetimeFigureOut">
              <a:rPr lang="fr-FR" smtClean="0"/>
              <a:t>25/10/2018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DD2E38C-4C17-4B71-B297-7DC8C2FDC88D}"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D3CB4A3C-ADB3-4319-9F17-35AC18EBA566}" type="datetimeFigureOut">
              <a:rPr lang="fr-FR" smtClean="0"/>
              <a:t>25/10/2018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DD2E38C-4C17-4B71-B297-7DC8C2FDC88D}" type="slidenum">
              <a:rPr lang="fr-FR" smtClean="0"/>
              <a:t>‹N°›</a:t>
            </a:fld>
            <a:endParaRPr lang="fr-FR"/>
          </a:p>
        </p:txBody>
      </p:sp>
      <p:sp>
        <p:nvSpPr>
          <p:cNvPr id="8" name="Title 7"/>
          <p:cNvSpPr>
            <a:spLocks noGrp="1"/>
          </p:cNvSpPr>
          <p:nvPr>
            <p:ph type="title"/>
          </p:nvPr>
        </p:nvSpPr>
        <p:spPr/>
        <p:txBody>
          <a:bodyPr/>
          <a:lstStyle/>
          <a:p>
            <a:r>
              <a:rPr lang="fr-FR"/>
              <a:t>Modifiez le style du titre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D3CB4A3C-ADB3-4319-9F17-35AC18EBA566}" type="datetimeFigureOut">
              <a:rPr lang="fr-FR" smtClean="0"/>
              <a:t>25/10/2018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DD2E38C-4C17-4B71-B297-7DC8C2FDC88D}" type="slidenum">
              <a:rPr lang="fr-FR" smtClean="0"/>
              <a:t>‹N°›</a:t>
            </a:fld>
            <a:endParaRPr lang="fr-FR"/>
          </a:p>
        </p:txBody>
      </p:sp>
      <p:sp>
        <p:nvSpPr>
          <p:cNvPr id="8" name="Title 7"/>
          <p:cNvSpPr>
            <a:spLocks noGrp="1"/>
          </p:cNvSpPr>
          <p:nvPr>
            <p:ph type="title"/>
          </p:nvPr>
        </p:nvSpPr>
        <p:spPr>
          <a:xfrm>
            <a:off x="609600" y="4953000"/>
            <a:ext cx="10871200" cy="762000"/>
          </a:xfrm>
        </p:spPr>
        <p:txBody>
          <a:bodyPr anchor="t">
            <a:normAutofit/>
          </a:bodyPr>
          <a:lstStyle>
            <a:lvl1pPr>
              <a:defRPr sz="3200"/>
            </a:lvl1pPr>
          </a:lstStyle>
          <a:p>
            <a:r>
              <a:rPr lang="fr-FR"/>
              <a:t>Modifiez le style du titre</a:t>
            </a:r>
            <a:endParaRPr lang="en-US" dirty="0"/>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718"/>
            <a:ext cx="7721600" cy="1371600"/>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609600" y="1752601"/>
            <a:ext cx="10160000" cy="43735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09600" y="6172201"/>
            <a:ext cx="4572000" cy="304800"/>
          </a:xfrm>
          <a:prstGeom prst="rect">
            <a:avLst/>
          </a:prstGeom>
        </p:spPr>
        <p:txBody>
          <a:bodyPr vert="horz" lIns="91440" tIns="45720" rIns="91440" bIns="0" rtlCol="0" anchor="b"/>
          <a:lstStyle>
            <a:lvl1pPr algn="l">
              <a:defRPr sz="1000">
                <a:solidFill>
                  <a:schemeClr val="tx1"/>
                </a:solidFill>
              </a:defRPr>
            </a:lvl1pPr>
          </a:lstStyle>
          <a:p>
            <a:fld id="{D3CB4A3C-ADB3-4319-9F17-35AC18EBA566}" type="datetimeFigureOut">
              <a:rPr lang="fr-FR" smtClean="0"/>
              <a:t>25/10/2018</a:t>
            </a:fld>
            <a:endParaRPr lang="fr-FR"/>
          </a:p>
        </p:txBody>
      </p:sp>
      <p:sp>
        <p:nvSpPr>
          <p:cNvPr id="5" name="Footer Placeholder 4"/>
          <p:cNvSpPr>
            <a:spLocks noGrp="1"/>
          </p:cNvSpPr>
          <p:nvPr>
            <p:ph type="ftr" sz="quarter" idx="3"/>
          </p:nvPr>
        </p:nvSpPr>
        <p:spPr>
          <a:xfrm>
            <a:off x="609600" y="6492876"/>
            <a:ext cx="4572000" cy="283845"/>
          </a:xfrm>
          <a:prstGeom prst="rect">
            <a:avLst/>
          </a:prstGeom>
        </p:spPr>
        <p:txBody>
          <a:bodyPr vert="horz" lIns="91440" tIns="45720" rIns="91440" bIns="45720" rtlCol="0" anchor="t"/>
          <a:lstStyle>
            <a:lvl1pPr algn="l">
              <a:defRPr sz="1000">
                <a:solidFill>
                  <a:schemeClr val="tx1"/>
                </a:solidFill>
              </a:defRPr>
            </a:lvl1pPr>
          </a:lstStyle>
          <a:p>
            <a:endParaRPr lang="fr-FR"/>
          </a:p>
        </p:txBody>
      </p:sp>
      <p:sp>
        <p:nvSpPr>
          <p:cNvPr id="6" name="Slide Number Placeholder 5"/>
          <p:cNvSpPr>
            <a:spLocks noGrp="1"/>
          </p:cNvSpPr>
          <p:nvPr>
            <p:ph type="sldNum" sz="quarter" idx="4"/>
          </p:nvPr>
        </p:nvSpPr>
        <p:spPr>
          <a:xfrm rot="16200000">
            <a:off x="11189124" y="5824644"/>
            <a:ext cx="1315721" cy="486833"/>
          </a:xfrm>
          <a:prstGeom prst="rect">
            <a:avLst/>
          </a:prstGeom>
        </p:spPr>
        <p:txBody>
          <a:bodyPr vert="horz" lIns="91440" tIns="45720" rIns="91440" bIns="45720" rtlCol="0" anchor="ctr"/>
          <a:lstStyle>
            <a:lvl1pPr algn="l">
              <a:defRPr sz="2400" b="1">
                <a:solidFill>
                  <a:schemeClr val="tx2"/>
                </a:solidFill>
              </a:defRPr>
            </a:lvl1pPr>
          </a:lstStyle>
          <a:p>
            <a:fld id="{EDD2E38C-4C17-4B71-B297-7DC8C2FDC88D}" type="slidenum">
              <a:rPr lang="fr-FR" smtClean="0"/>
              <a:t>‹N°›</a:t>
            </a:fld>
            <a:endParaRPr lang="fr-FR"/>
          </a:p>
        </p:txBody>
      </p:sp>
      <p:sp>
        <p:nvSpPr>
          <p:cNvPr id="7" name="Rectangle 6"/>
          <p:cNvSpPr/>
          <p:nvPr/>
        </p:nvSpPr>
        <p:spPr>
          <a:xfrm>
            <a:off x="12001499" y="0"/>
            <a:ext cx="190501"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12001499" y="1371600"/>
            <a:ext cx="190501"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6.jpe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8.jpeg"/><Relationship Id="rId10" Type="http://schemas.openxmlformats.org/officeDocument/2006/relationships/image" Target="../media/image25.png"/><Relationship Id="rId4" Type="http://schemas.openxmlformats.org/officeDocument/2006/relationships/image" Target="../media/image7.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8.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hyperlink" Target="http://fr.ap-hm.fr/site/cso-paca-ouest" TargetMode="External"/><Relationship Id="rId3" Type="http://schemas.openxmlformats.org/officeDocument/2006/relationships/image" Target="../media/image6.jpeg"/><Relationship Id="rId7" Type="http://schemas.openxmlformats.org/officeDocument/2006/relationships/hyperlink" Target="http://www.centre-obesite-nice-cotedazur.fr/"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urpoids-enfant.fr/" TargetMode="External"/><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jpe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jpeg"/><Relationship Id="rId7"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Espace réservé du contenu 2">
            <a:extLst>
              <a:ext uri="{FF2B5EF4-FFF2-40B4-BE49-F238E27FC236}">
                <a16:creationId xmlns:a16="http://schemas.microsoft.com/office/drawing/2014/main" xmlns="" id="{7007FFC8-CC5C-445E-9568-5AA61420A20E}"/>
              </a:ext>
            </a:extLst>
          </p:cNvPr>
          <p:cNvSpPr>
            <a:spLocks noGrp="1"/>
          </p:cNvSpPr>
          <p:nvPr>
            <p:ph idx="1"/>
          </p:nvPr>
        </p:nvSpPr>
        <p:spPr>
          <a:xfrm>
            <a:off x="4387073" y="2238305"/>
            <a:ext cx="7197056" cy="1838767"/>
          </a:xfrm>
        </p:spPr>
        <p:txBody>
          <a:bodyPr>
            <a:normAutofit lnSpcReduction="10000"/>
          </a:bodyPr>
          <a:lstStyle/>
          <a:p>
            <a:pPr algn="ctr"/>
            <a:r>
              <a:rPr lang="fr-FR" sz="4000" dirty="0">
                <a:solidFill>
                  <a:srgbClr val="2D678F"/>
                </a:solidFill>
                <a:cs typeface="Calibri" panose="020F0502020204030204" pitchFamily="34" charset="0"/>
              </a:rPr>
              <a:t>Surpoids pédiatrique en région Sud PACA, les constats en 2018</a:t>
            </a:r>
            <a:endParaRPr lang="fr-FR" sz="4400" dirty="0">
              <a:solidFill>
                <a:srgbClr val="2D678F"/>
              </a:solidFill>
              <a:cs typeface="Calibri" panose="020F0502020204030204" pitchFamily="34" charset="0"/>
            </a:endParaRPr>
          </a:p>
          <a:p>
            <a:pPr algn="r">
              <a:spcBef>
                <a:spcPts val="0"/>
              </a:spcBef>
            </a:pPr>
            <a:endParaRPr lang="fr-FR" sz="2400" b="0" i="1" dirty="0">
              <a:latin typeface="Calibri" panose="020F0502020204030204" pitchFamily="34" charset="0"/>
            </a:endParaRPr>
          </a:p>
        </p:txBody>
      </p:sp>
      <p:sp>
        <p:nvSpPr>
          <p:cNvPr id="61" name="Espace réservé du contenu 2">
            <a:extLst>
              <a:ext uri="{FF2B5EF4-FFF2-40B4-BE49-F238E27FC236}">
                <a16:creationId xmlns:a16="http://schemas.microsoft.com/office/drawing/2014/main" xmlns="" id="{A9260607-C7E9-4D98-94D4-40012A839163}"/>
              </a:ext>
            </a:extLst>
          </p:cNvPr>
          <p:cNvSpPr txBox="1">
            <a:spLocks/>
          </p:cNvSpPr>
          <p:nvPr/>
        </p:nvSpPr>
        <p:spPr>
          <a:xfrm>
            <a:off x="4943872" y="4797152"/>
            <a:ext cx="6349672" cy="1838767"/>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ts val="0"/>
              </a:spcBef>
            </a:pPr>
            <a:r>
              <a:rPr lang="fr-FR" sz="2600" dirty="0">
                <a:solidFill>
                  <a:srgbClr val="4994C6"/>
                </a:solidFill>
                <a:latin typeface="Calibri" panose="020F0502020204030204" pitchFamily="34" charset="0"/>
                <a:cs typeface="Arial" panose="020B0604020202020204" pitchFamily="34" charset="0"/>
              </a:rPr>
              <a:t>Hayotte Meggy</a:t>
            </a:r>
            <a:r>
              <a:rPr lang="fr-FR" sz="2600" baseline="30000" dirty="0">
                <a:solidFill>
                  <a:srgbClr val="4994C6"/>
                </a:solidFill>
                <a:latin typeface="Calibri"/>
                <a:cs typeface="Arial"/>
              </a:rPr>
              <a:t>1</a:t>
            </a:r>
            <a:r>
              <a:rPr lang="fr-FR" sz="2600" dirty="0">
                <a:solidFill>
                  <a:srgbClr val="4994C6"/>
                </a:solidFill>
                <a:latin typeface="Calibri" panose="020F0502020204030204" pitchFamily="34" charset="0"/>
                <a:cs typeface="Arial" panose="020B0604020202020204" pitchFamily="34" charset="0"/>
              </a:rPr>
              <a:t>, Nègre Véronique</a:t>
            </a:r>
            <a:r>
              <a:rPr lang="fr-FR" sz="2800" baseline="30000" dirty="0">
                <a:solidFill>
                  <a:srgbClr val="4994C6"/>
                </a:solidFill>
                <a:latin typeface="Calibri"/>
                <a:cs typeface="Arial"/>
              </a:rPr>
              <a:t>2</a:t>
            </a:r>
          </a:p>
          <a:p>
            <a:pPr algn="ctr">
              <a:spcBef>
                <a:spcPts val="0"/>
              </a:spcBef>
            </a:pPr>
            <a:endParaRPr lang="fr-FR" sz="2400" b="0" i="1" dirty="0">
              <a:solidFill>
                <a:srgbClr val="4994C6"/>
              </a:solidFill>
              <a:latin typeface="Calibri" panose="020F0502020204030204" pitchFamily="34" charset="0"/>
              <a:cs typeface="Arial" panose="020B0604020202020204" pitchFamily="34" charset="0"/>
            </a:endParaRPr>
          </a:p>
          <a:p>
            <a:pPr algn="ctr">
              <a:spcBef>
                <a:spcPts val="0"/>
              </a:spcBef>
            </a:pPr>
            <a:r>
              <a:rPr lang="fr-FR" i="1" baseline="30000" dirty="0">
                <a:solidFill>
                  <a:srgbClr val="4994C6"/>
                </a:solidFill>
                <a:latin typeface="Calibri"/>
                <a:cs typeface="Arial"/>
              </a:rPr>
              <a:t>1</a:t>
            </a:r>
            <a:r>
              <a:rPr lang="fr-FR" b="0" i="1" dirty="0">
                <a:solidFill>
                  <a:srgbClr val="4994C6"/>
                </a:solidFill>
                <a:latin typeface="Calibri" panose="020F0502020204030204" pitchFamily="34" charset="0"/>
                <a:cs typeface="Arial" panose="020B0604020202020204" pitchFamily="34" charset="0"/>
              </a:rPr>
              <a:t>Université Côté d’Azur, LAMHESS EA6312</a:t>
            </a:r>
          </a:p>
          <a:p>
            <a:pPr algn="ctr">
              <a:spcBef>
                <a:spcPts val="0"/>
              </a:spcBef>
            </a:pPr>
            <a:r>
              <a:rPr lang="fr-FR" i="1" baseline="30000" dirty="0">
                <a:solidFill>
                  <a:srgbClr val="4994C6"/>
                </a:solidFill>
                <a:latin typeface="Calibri"/>
                <a:cs typeface="Arial"/>
              </a:rPr>
              <a:t>2</a:t>
            </a:r>
            <a:r>
              <a:rPr lang="fr-FR" b="0" i="1" dirty="0">
                <a:solidFill>
                  <a:srgbClr val="4994C6"/>
                </a:solidFill>
                <a:latin typeface="Calibri" panose="020F0502020204030204" pitchFamily="34" charset="0"/>
                <a:cs typeface="Arial" panose="020B0604020202020204" pitchFamily="34" charset="0"/>
              </a:rPr>
              <a:t>Centres Spécialisés Obésité (CSO) PACA</a:t>
            </a:r>
          </a:p>
        </p:txBody>
      </p:sp>
      <p:pic>
        <p:nvPicPr>
          <p:cNvPr id="2" name="Image 1">
            <a:extLst>
              <a:ext uri="{FF2B5EF4-FFF2-40B4-BE49-F238E27FC236}">
                <a16:creationId xmlns:a16="http://schemas.microsoft.com/office/drawing/2014/main" xmlns="" id="{078E90D7-B14D-4950-B88B-FC1519FF0BAC}"/>
              </a:ext>
            </a:extLst>
          </p:cNvPr>
          <p:cNvPicPr>
            <a:picLocks noChangeAspect="1"/>
          </p:cNvPicPr>
          <p:nvPr/>
        </p:nvPicPr>
        <p:blipFill>
          <a:blip r:embed="rId2"/>
          <a:stretch>
            <a:fillRect/>
          </a:stretch>
        </p:blipFill>
        <p:spPr>
          <a:xfrm>
            <a:off x="335360" y="679840"/>
            <a:ext cx="3551728" cy="5013176"/>
          </a:xfrm>
          <a:prstGeom prst="rect">
            <a:avLst/>
          </a:prstGeom>
        </p:spPr>
      </p:pic>
      <p:grpSp>
        <p:nvGrpSpPr>
          <p:cNvPr id="10" name="Groupe 9">
            <a:extLst>
              <a:ext uri="{FF2B5EF4-FFF2-40B4-BE49-F238E27FC236}">
                <a16:creationId xmlns:a16="http://schemas.microsoft.com/office/drawing/2014/main" xmlns="" id="{3CD4BE03-2383-47EF-A9AD-5D7BC5A8085C}"/>
              </a:ext>
            </a:extLst>
          </p:cNvPr>
          <p:cNvGrpSpPr/>
          <p:nvPr/>
        </p:nvGrpSpPr>
        <p:grpSpPr>
          <a:xfrm>
            <a:off x="4223792" y="276353"/>
            <a:ext cx="7403125" cy="1244375"/>
            <a:chOff x="4223792" y="276353"/>
            <a:chExt cx="7403125" cy="1244375"/>
          </a:xfrm>
        </p:grpSpPr>
        <p:pic>
          <p:nvPicPr>
            <p:cNvPr id="9" name="Image 8">
              <a:extLst>
                <a:ext uri="{FF2B5EF4-FFF2-40B4-BE49-F238E27FC236}">
                  <a16:creationId xmlns:a16="http://schemas.microsoft.com/office/drawing/2014/main" xmlns="" id="{52073C24-4722-4A04-BA34-C46F25D242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3792" y="332656"/>
              <a:ext cx="1979003" cy="1188072"/>
            </a:xfrm>
            <a:prstGeom prst="rect">
              <a:avLst/>
            </a:prstGeom>
          </p:spPr>
        </p:pic>
        <p:pic>
          <p:nvPicPr>
            <p:cNvPr id="1026" name="Picture 2" descr="RÃ©sultat de recherche d'images pour &quot;logo LAmhess&quot;">
              <a:extLst>
                <a:ext uri="{FF2B5EF4-FFF2-40B4-BE49-F238E27FC236}">
                  <a16:creationId xmlns:a16="http://schemas.microsoft.com/office/drawing/2014/main" xmlns="" id="{A4914C82-6E47-42B2-A341-E4A2EFBF81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6023" y="276353"/>
              <a:ext cx="3439156" cy="11880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Ã©sultat de recherche d'images pour &quot;cso paca ouest&quot;">
              <a:extLst>
                <a:ext uri="{FF2B5EF4-FFF2-40B4-BE49-F238E27FC236}">
                  <a16:creationId xmlns:a16="http://schemas.microsoft.com/office/drawing/2014/main" xmlns="" id="{6E3E7818-8928-44C2-8C93-4C541DC02E8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68408" y="391012"/>
              <a:ext cx="1858509" cy="1080000"/>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Espace réservé du contenu 2">
            <a:extLst>
              <a:ext uri="{FF2B5EF4-FFF2-40B4-BE49-F238E27FC236}">
                <a16:creationId xmlns:a16="http://schemas.microsoft.com/office/drawing/2014/main" xmlns="" id="{5B27D7DA-0E96-4022-8ADB-754E854741FD}"/>
              </a:ext>
            </a:extLst>
          </p:cNvPr>
          <p:cNvSpPr txBox="1">
            <a:spLocks/>
          </p:cNvSpPr>
          <p:nvPr/>
        </p:nvSpPr>
        <p:spPr>
          <a:xfrm>
            <a:off x="335360" y="5674633"/>
            <a:ext cx="3551728" cy="452086"/>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r>
              <a:rPr lang="fr-FR" dirty="0">
                <a:solidFill>
                  <a:srgbClr val="2D678F"/>
                </a:solidFill>
                <a:cs typeface="Calibri" panose="020F0502020204030204" pitchFamily="34" charset="0"/>
              </a:rPr>
              <a:t>Mardi 30 octobre 2018</a:t>
            </a:r>
          </a:p>
        </p:txBody>
      </p:sp>
    </p:spTree>
    <p:extLst>
      <p:ext uri="{BB962C8B-B14F-4D97-AF65-F5344CB8AC3E}">
        <p14:creationId xmlns:p14="http://schemas.microsoft.com/office/powerpoint/2010/main" val="3636601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e 13">
            <a:extLst>
              <a:ext uri="{FF2B5EF4-FFF2-40B4-BE49-F238E27FC236}">
                <a16:creationId xmlns:a16="http://schemas.microsoft.com/office/drawing/2014/main" xmlns="" id="{0E741512-8AD5-4E05-904C-843D8D4158E0}"/>
              </a:ext>
            </a:extLst>
          </p:cNvPr>
          <p:cNvGrpSpPr/>
          <p:nvPr/>
        </p:nvGrpSpPr>
        <p:grpSpPr>
          <a:xfrm>
            <a:off x="2956835" y="6342446"/>
            <a:ext cx="6278325" cy="515554"/>
            <a:chOff x="10165129" y="222316"/>
            <a:chExt cx="12958768" cy="1188072"/>
          </a:xfrm>
        </p:grpSpPr>
        <p:pic>
          <p:nvPicPr>
            <p:cNvPr id="18" name="Image 17">
              <a:extLst>
                <a:ext uri="{FF2B5EF4-FFF2-40B4-BE49-F238E27FC236}">
                  <a16:creationId xmlns:a16="http://schemas.microsoft.com/office/drawing/2014/main" xmlns="" id="{E6B79BAA-B03B-43BA-866F-CCA1BADA40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5129" y="222316"/>
              <a:ext cx="1979004" cy="1188072"/>
            </a:xfrm>
            <a:prstGeom prst="rect">
              <a:avLst/>
            </a:prstGeom>
          </p:spPr>
        </p:pic>
        <p:pic>
          <p:nvPicPr>
            <p:cNvPr id="19" name="Picture 2" descr="RÃ©sultat de recherche d'images pour &quot;logo LAmhess&quot;">
              <a:extLst>
                <a:ext uri="{FF2B5EF4-FFF2-40B4-BE49-F238E27FC236}">
                  <a16:creationId xmlns:a16="http://schemas.microsoft.com/office/drawing/2014/main" xmlns="" id="{FD1FEFDA-A348-404B-A63F-18643F1E40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85182" y="222316"/>
              <a:ext cx="3439157" cy="118807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RÃ©sultat de recherche d'images pour &quot;cso paca ouest&quot;">
              <a:extLst>
                <a:ext uri="{FF2B5EF4-FFF2-40B4-BE49-F238E27FC236}">
                  <a16:creationId xmlns:a16="http://schemas.microsoft.com/office/drawing/2014/main" xmlns="" id="{F9E2B5AC-5058-408E-8C60-3AD0E12EB9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65388" y="330388"/>
              <a:ext cx="1858509" cy="1080000"/>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ZoneTexte 20">
            <a:extLst>
              <a:ext uri="{FF2B5EF4-FFF2-40B4-BE49-F238E27FC236}">
                <a16:creationId xmlns:a16="http://schemas.microsoft.com/office/drawing/2014/main" xmlns="" id="{FC86FB1F-F6F9-4801-8D83-04B38906FE18}"/>
              </a:ext>
            </a:extLst>
          </p:cNvPr>
          <p:cNvSpPr txBox="1"/>
          <p:nvPr/>
        </p:nvSpPr>
        <p:spPr>
          <a:xfrm>
            <a:off x="121279" y="121162"/>
            <a:ext cx="11781852" cy="523220"/>
          </a:xfrm>
          <a:prstGeom prst="rect">
            <a:avLst/>
          </a:prstGeom>
          <a:noFill/>
        </p:spPr>
        <p:txBody>
          <a:bodyPr wrap="square" rtlCol="0">
            <a:spAutoFit/>
          </a:bodyPr>
          <a:lstStyle/>
          <a:p>
            <a:pPr algn="ctr"/>
            <a:r>
              <a:rPr lang="fr-FR" sz="2800" dirty="0"/>
              <a:t>Prévention à l’échelle citoyenne individuelle</a:t>
            </a:r>
          </a:p>
        </p:txBody>
      </p:sp>
      <p:pic>
        <p:nvPicPr>
          <p:cNvPr id="2" name="Image 1">
            <a:extLst>
              <a:ext uri="{FF2B5EF4-FFF2-40B4-BE49-F238E27FC236}">
                <a16:creationId xmlns:a16="http://schemas.microsoft.com/office/drawing/2014/main" xmlns="" id="{DD6789E6-5A64-4212-A545-9F6CE3938B8B}"/>
              </a:ext>
            </a:extLst>
          </p:cNvPr>
          <p:cNvPicPr>
            <a:picLocks noChangeAspect="1"/>
          </p:cNvPicPr>
          <p:nvPr/>
        </p:nvPicPr>
        <p:blipFill>
          <a:blip r:embed="rId6"/>
          <a:stretch>
            <a:fillRect/>
          </a:stretch>
        </p:blipFill>
        <p:spPr>
          <a:xfrm>
            <a:off x="479376" y="918361"/>
            <a:ext cx="3675187" cy="5197003"/>
          </a:xfrm>
          <a:prstGeom prst="rect">
            <a:avLst/>
          </a:prstGeom>
        </p:spPr>
      </p:pic>
      <p:sp>
        <p:nvSpPr>
          <p:cNvPr id="12" name="ZoneTexte 11">
            <a:extLst>
              <a:ext uri="{FF2B5EF4-FFF2-40B4-BE49-F238E27FC236}">
                <a16:creationId xmlns:a16="http://schemas.microsoft.com/office/drawing/2014/main" xmlns="" id="{4BBB7F4B-0A7D-44E5-A1E1-E3CCA112A538}"/>
              </a:ext>
            </a:extLst>
          </p:cNvPr>
          <p:cNvSpPr txBox="1"/>
          <p:nvPr/>
        </p:nvSpPr>
        <p:spPr>
          <a:xfrm>
            <a:off x="8446747" y="5921230"/>
            <a:ext cx="3456384" cy="338554"/>
          </a:xfrm>
          <a:prstGeom prst="rect">
            <a:avLst/>
          </a:prstGeom>
          <a:noFill/>
        </p:spPr>
        <p:txBody>
          <a:bodyPr wrap="square" rtlCol="0">
            <a:spAutoFit/>
          </a:bodyPr>
          <a:lstStyle/>
          <a:p>
            <a:pPr algn="r"/>
            <a:r>
              <a:rPr lang="fr-FR" sz="1600" i="1" dirty="0"/>
              <a:t>(ANSES, 2017)</a:t>
            </a:r>
          </a:p>
        </p:txBody>
      </p:sp>
      <p:sp>
        <p:nvSpPr>
          <p:cNvPr id="13" name="ZoneTexte 12">
            <a:extLst>
              <a:ext uri="{FF2B5EF4-FFF2-40B4-BE49-F238E27FC236}">
                <a16:creationId xmlns:a16="http://schemas.microsoft.com/office/drawing/2014/main" xmlns="" id="{52044C9C-5D57-49A6-B924-1FAB4DCC0ABF}"/>
              </a:ext>
            </a:extLst>
          </p:cNvPr>
          <p:cNvSpPr txBox="1"/>
          <p:nvPr/>
        </p:nvSpPr>
        <p:spPr>
          <a:xfrm>
            <a:off x="4216064" y="1052736"/>
            <a:ext cx="7504288" cy="707886"/>
          </a:xfrm>
          <a:prstGeom prst="rect">
            <a:avLst/>
          </a:prstGeom>
          <a:noFill/>
        </p:spPr>
        <p:txBody>
          <a:bodyPr wrap="square" rtlCol="0">
            <a:spAutoFit/>
          </a:bodyPr>
          <a:lstStyle/>
          <a:p>
            <a:pPr algn="ctr"/>
            <a:r>
              <a:rPr lang="fr-FR" sz="2000" dirty="0"/>
              <a:t>Modifier son mode de vie pour limiter la sédentarité et intégrer plus d’activités physiques </a:t>
            </a:r>
          </a:p>
        </p:txBody>
      </p:sp>
      <p:pic>
        <p:nvPicPr>
          <p:cNvPr id="6" name="Image 5">
            <a:extLst>
              <a:ext uri="{FF2B5EF4-FFF2-40B4-BE49-F238E27FC236}">
                <a16:creationId xmlns:a16="http://schemas.microsoft.com/office/drawing/2014/main" xmlns="" id="{48E90709-F0F0-4C1C-9E3F-9E82163D64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56614" y="2132856"/>
            <a:ext cx="1666219" cy="1666219"/>
          </a:xfrm>
          <a:prstGeom prst="rect">
            <a:avLst/>
          </a:prstGeom>
        </p:spPr>
      </p:pic>
      <p:pic>
        <p:nvPicPr>
          <p:cNvPr id="8" name="Image 7">
            <a:extLst>
              <a:ext uri="{FF2B5EF4-FFF2-40B4-BE49-F238E27FC236}">
                <a16:creationId xmlns:a16="http://schemas.microsoft.com/office/drawing/2014/main" xmlns="" id="{A55CFC4D-C059-4006-9048-8F8548883D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66803" y="4163586"/>
            <a:ext cx="1490804" cy="1490804"/>
          </a:xfrm>
          <a:prstGeom prst="rect">
            <a:avLst/>
          </a:prstGeom>
        </p:spPr>
      </p:pic>
      <p:pic>
        <p:nvPicPr>
          <p:cNvPr id="15" name="Image 14">
            <a:extLst>
              <a:ext uri="{FF2B5EF4-FFF2-40B4-BE49-F238E27FC236}">
                <a16:creationId xmlns:a16="http://schemas.microsoft.com/office/drawing/2014/main" xmlns="" id="{82DF5C17-E51E-44AD-A602-60AC52129D1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62080" y="3194491"/>
            <a:ext cx="1300593" cy="1300593"/>
          </a:xfrm>
          <a:prstGeom prst="rect">
            <a:avLst/>
          </a:prstGeom>
        </p:spPr>
      </p:pic>
      <p:pic>
        <p:nvPicPr>
          <p:cNvPr id="17" name="Image 16">
            <a:extLst>
              <a:ext uri="{FF2B5EF4-FFF2-40B4-BE49-F238E27FC236}">
                <a16:creationId xmlns:a16="http://schemas.microsoft.com/office/drawing/2014/main" xmlns="" id="{A2B28001-D968-4371-A4DB-533DEDF5328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24642" y="2452913"/>
            <a:ext cx="1300593" cy="1300593"/>
          </a:xfrm>
          <a:prstGeom prst="rect">
            <a:avLst/>
          </a:prstGeom>
        </p:spPr>
      </p:pic>
      <p:pic>
        <p:nvPicPr>
          <p:cNvPr id="23" name="Image 22">
            <a:extLst>
              <a:ext uri="{FF2B5EF4-FFF2-40B4-BE49-F238E27FC236}">
                <a16:creationId xmlns:a16="http://schemas.microsoft.com/office/drawing/2014/main" xmlns="" id="{08A57343-E8B0-45E5-B747-255809232D1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30253" y="3890287"/>
            <a:ext cx="2089370" cy="2089370"/>
          </a:xfrm>
          <a:prstGeom prst="rect">
            <a:avLst/>
          </a:prstGeom>
        </p:spPr>
      </p:pic>
    </p:spTree>
    <p:extLst>
      <p:ext uri="{BB962C8B-B14F-4D97-AF65-F5344CB8AC3E}">
        <p14:creationId xmlns:p14="http://schemas.microsoft.com/office/powerpoint/2010/main" val="287126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e 13">
            <a:extLst>
              <a:ext uri="{FF2B5EF4-FFF2-40B4-BE49-F238E27FC236}">
                <a16:creationId xmlns:a16="http://schemas.microsoft.com/office/drawing/2014/main" xmlns="" id="{0E741512-8AD5-4E05-904C-843D8D4158E0}"/>
              </a:ext>
            </a:extLst>
          </p:cNvPr>
          <p:cNvGrpSpPr/>
          <p:nvPr/>
        </p:nvGrpSpPr>
        <p:grpSpPr>
          <a:xfrm>
            <a:off x="2956835" y="6342446"/>
            <a:ext cx="6278325" cy="515554"/>
            <a:chOff x="10165129" y="222316"/>
            <a:chExt cx="12958768" cy="1188072"/>
          </a:xfrm>
        </p:grpSpPr>
        <p:pic>
          <p:nvPicPr>
            <p:cNvPr id="18" name="Image 17">
              <a:extLst>
                <a:ext uri="{FF2B5EF4-FFF2-40B4-BE49-F238E27FC236}">
                  <a16:creationId xmlns:a16="http://schemas.microsoft.com/office/drawing/2014/main" xmlns="" id="{E6B79BAA-B03B-43BA-866F-CCA1BADA40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5129" y="222316"/>
              <a:ext cx="1979004" cy="1188072"/>
            </a:xfrm>
            <a:prstGeom prst="rect">
              <a:avLst/>
            </a:prstGeom>
          </p:spPr>
        </p:pic>
        <p:pic>
          <p:nvPicPr>
            <p:cNvPr id="19" name="Picture 2" descr="RÃ©sultat de recherche d'images pour &quot;logo LAmhess&quot;">
              <a:extLst>
                <a:ext uri="{FF2B5EF4-FFF2-40B4-BE49-F238E27FC236}">
                  <a16:creationId xmlns:a16="http://schemas.microsoft.com/office/drawing/2014/main" xmlns="" id="{FD1FEFDA-A348-404B-A63F-18643F1E40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85182" y="222316"/>
              <a:ext cx="3439157" cy="118807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RÃ©sultat de recherche d'images pour &quot;cso paca ouest&quot;">
              <a:extLst>
                <a:ext uri="{FF2B5EF4-FFF2-40B4-BE49-F238E27FC236}">
                  <a16:creationId xmlns:a16="http://schemas.microsoft.com/office/drawing/2014/main" xmlns="" id="{F9E2B5AC-5058-408E-8C60-3AD0E12EB9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65388" y="330388"/>
              <a:ext cx="1858509" cy="1080000"/>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ZoneTexte 20">
            <a:extLst>
              <a:ext uri="{FF2B5EF4-FFF2-40B4-BE49-F238E27FC236}">
                <a16:creationId xmlns:a16="http://schemas.microsoft.com/office/drawing/2014/main" xmlns="" id="{FC86FB1F-F6F9-4801-8D83-04B38906FE18}"/>
              </a:ext>
            </a:extLst>
          </p:cNvPr>
          <p:cNvSpPr txBox="1"/>
          <p:nvPr/>
        </p:nvSpPr>
        <p:spPr>
          <a:xfrm>
            <a:off x="121279" y="121162"/>
            <a:ext cx="11781852" cy="523220"/>
          </a:xfrm>
          <a:prstGeom prst="rect">
            <a:avLst/>
          </a:prstGeom>
          <a:noFill/>
        </p:spPr>
        <p:txBody>
          <a:bodyPr wrap="square" rtlCol="0">
            <a:spAutoFit/>
          </a:bodyPr>
          <a:lstStyle/>
          <a:p>
            <a:pPr algn="ctr"/>
            <a:r>
              <a:rPr lang="fr-FR" sz="2800" dirty="0"/>
              <a:t>Prise en charge</a:t>
            </a:r>
          </a:p>
        </p:txBody>
      </p:sp>
      <p:pic>
        <p:nvPicPr>
          <p:cNvPr id="4" name="Image 3">
            <a:extLst>
              <a:ext uri="{FF2B5EF4-FFF2-40B4-BE49-F238E27FC236}">
                <a16:creationId xmlns:a16="http://schemas.microsoft.com/office/drawing/2014/main" xmlns="" id="{33F645F2-4E83-4D70-A950-05E5831D9C36}"/>
              </a:ext>
            </a:extLst>
          </p:cNvPr>
          <p:cNvPicPr>
            <a:picLocks noChangeAspect="1"/>
          </p:cNvPicPr>
          <p:nvPr/>
        </p:nvPicPr>
        <p:blipFill>
          <a:blip r:embed="rId6"/>
          <a:stretch>
            <a:fillRect/>
          </a:stretch>
        </p:blipFill>
        <p:spPr>
          <a:xfrm>
            <a:off x="695400" y="1380665"/>
            <a:ext cx="3054716" cy="4298999"/>
          </a:xfrm>
          <a:prstGeom prst="rect">
            <a:avLst/>
          </a:prstGeom>
          <a:ln>
            <a:solidFill>
              <a:schemeClr val="tx1">
                <a:lumMod val="50000"/>
              </a:schemeClr>
            </a:solidFill>
          </a:ln>
          <a:effectLst>
            <a:outerShdw blurRad="50800" dist="38100" algn="l" rotWithShape="0">
              <a:prstClr val="black">
                <a:alpha val="40000"/>
              </a:prstClr>
            </a:outerShdw>
          </a:effectLst>
        </p:spPr>
      </p:pic>
      <p:sp>
        <p:nvSpPr>
          <p:cNvPr id="22" name="ZoneTexte 21">
            <a:extLst>
              <a:ext uri="{FF2B5EF4-FFF2-40B4-BE49-F238E27FC236}">
                <a16:creationId xmlns:a16="http://schemas.microsoft.com/office/drawing/2014/main" xmlns="" id="{556FE29D-25CA-49E8-9B41-F4D624427FF8}"/>
              </a:ext>
            </a:extLst>
          </p:cNvPr>
          <p:cNvSpPr txBox="1"/>
          <p:nvPr/>
        </p:nvSpPr>
        <p:spPr>
          <a:xfrm>
            <a:off x="4151784" y="1556792"/>
            <a:ext cx="7504288" cy="3820982"/>
          </a:xfrm>
          <a:prstGeom prst="rect">
            <a:avLst/>
          </a:prstGeom>
          <a:noFill/>
        </p:spPr>
        <p:txBody>
          <a:bodyPr wrap="square" rtlCol="0">
            <a:spAutoFit/>
          </a:bodyPr>
          <a:lstStyle/>
          <a:p>
            <a:pPr>
              <a:lnSpc>
                <a:spcPct val="150000"/>
              </a:lnSpc>
            </a:pPr>
            <a:r>
              <a:rPr lang="fr-FR" sz="2400" b="1" dirty="0"/>
              <a:t>Besoins déjà identifiés : </a:t>
            </a:r>
          </a:p>
          <a:p>
            <a:pPr marL="342900" indent="-342900">
              <a:lnSpc>
                <a:spcPct val="150000"/>
              </a:lnSpc>
              <a:buFont typeface="Arial" panose="020B0604020202020204" pitchFamily="34" charset="0"/>
              <a:buChar char="•"/>
            </a:pPr>
            <a:r>
              <a:rPr lang="fr-FR" sz="2000" dirty="0"/>
              <a:t>Identification et structuration de la prise en charge</a:t>
            </a:r>
          </a:p>
          <a:p>
            <a:pPr marL="342900" indent="-342900">
              <a:lnSpc>
                <a:spcPct val="150000"/>
              </a:lnSpc>
              <a:buFont typeface="Arial" panose="020B0604020202020204" pitchFamily="34" charset="0"/>
              <a:buChar char="•"/>
            </a:pPr>
            <a:r>
              <a:rPr lang="fr-FR" sz="2000" dirty="0"/>
              <a:t>Organisation des parcours </a:t>
            </a:r>
          </a:p>
          <a:p>
            <a:pPr marL="342900" indent="-342900">
              <a:lnSpc>
                <a:spcPct val="150000"/>
              </a:lnSpc>
              <a:buFont typeface="Arial" panose="020B0604020202020204" pitchFamily="34" charset="0"/>
              <a:buChar char="•"/>
            </a:pPr>
            <a:r>
              <a:rPr lang="fr-FR" sz="2000" dirty="0"/>
              <a:t>Formations </a:t>
            </a:r>
          </a:p>
          <a:p>
            <a:pPr marL="342900" indent="-342900">
              <a:lnSpc>
                <a:spcPct val="150000"/>
              </a:lnSpc>
              <a:buFont typeface="Arial" panose="020B0604020202020204" pitchFamily="34" charset="0"/>
              <a:buChar char="•"/>
            </a:pPr>
            <a:r>
              <a:rPr lang="fr-FR" sz="2000" dirty="0"/>
              <a:t>Développer la prévention très précoce</a:t>
            </a:r>
          </a:p>
          <a:p>
            <a:pPr marL="342900" indent="-342900">
              <a:lnSpc>
                <a:spcPct val="150000"/>
              </a:lnSpc>
              <a:buFont typeface="Arial" panose="020B0604020202020204" pitchFamily="34" charset="0"/>
              <a:buChar char="•"/>
            </a:pPr>
            <a:r>
              <a:rPr lang="fr-FR" sz="2000" dirty="0"/>
              <a:t>Impliquer davantage la famille dans la prise en charge</a:t>
            </a:r>
          </a:p>
          <a:p>
            <a:pPr marL="342900" indent="-342900">
              <a:lnSpc>
                <a:spcPct val="150000"/>
              </a:lnSpc>
              <a:buFont typeface="Arial" panose="020B0604020202020204" pitchFamily="34" charset="0"/>
              <a:buChar char="•"/>
            </a:pPr>
            <a:r>
              <a:rPr lang="fr-FR" sz="2000" dirty="0"/>
              <a:t>Elaboration et diffusion d’outils communs</a:t>
            </a:r>
          </a:p>
          <a:p>
            <a:pPr marL="342900" indent="-342900">
              <a:lnSpc>
                <a:spcPct val="150000"/>
              </a:lnSpc>
              <a:buFont typeface="Arial" panose="020B0604020202020204" pitchFamily="34" charset="0"/>
              <a:buChar char="•"/>
            </a:pPr>
            <a:r>
              <a:rPr lang="fr-FR" sz="2000" dirty="0"/>
              <a:t>…</a:t>
            </a:r>
          </a:p>
        </p:txBody>
      </p:sp>
    </p:spTree>
    <p:extLst>
      <p:ext uri="{BB962C8B-B14F-4D97-AF65-F5344CB8AC3E}">
        <p14:creationId xmlns:p14="http://schemas.microsoft.com/office/powerpoint/2010/main" val="67550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e 13">
            <a:extLst>
              <a:ext uri="{FF2B5EF4-FFF2-40B4-BE49-F238E27FC236}">
                <a16:creationId xmlns:a16="http://schemas.microsoft.com/office/drawing/2014/main" xmlns="" id="{0E741512-8AD5-4E05-904C-843D8D4158E0}"/>
              </a:ext>
            </a:extLst>
          </p:cNvPr>
          <p:cNvGrpSpPr/>
          <p:nvPr/>
        </p:nvGrpSpPr>
        <p:grpSpPr>
          <a:xfrm>
            <a:off x="2956835" y="6342446"/>
            <a:ext cx="6278325" cy="515554"/>
            <a:chOff x="10165129" y="222316"/>
            <a:chExt cx="12958768" cy="1188072"/>
          </a:xfrm>
        </p:grpSpPr>
        <p:pic>
          <p:nvPicPr>
            <p:cNvPr id="18" name="Image 17">
              <a:extLst>
                <a:ext uri="{FF2B5EF4-FFF2-40B4-BE49-F238E27FC236}">
                  <a16:creationId xmlns:a16="http://schemas.microsoft.com/office/drawing/2014/main" xmlns="" id="{E6B79BAA-B03B-43BA-866F-CCA1BADA40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5129" y="222316"/>
              <a:ext cx="1979004" cy="1188072"/>
            </a:xfrm>
            <a:prstGeom prst="rect">
              <a:avLst/>
            </a:prstGeom>
          </p:spPr>
        </p:pic>
        <p:pic>
          <p:nvPicPr>
            <p:cNvPr id="19" name="Picture 2" descr="RÃ©sultat de recherche d'images pour &quot;logo LAmhess&quot;">
              <a:extLst>
                <a:ext uri="{FF2B5EF4-FFF2-40B4-BE49-F238E27FC236}">
                  <a16:creationId xmlns:a16="http://schemas.microsoft.com/office/drawing/2014/main" xmlns="" id="{FD1FEFDA-A348-404B-A63F-18643F1E40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85182" y="222316"/>
              <a:ext cx="3439157" cy="118807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RÃ©sultat de recherche d'images pour &quot;cso paca ouest&quot;">
              <a:extLst>
                <a:ext uri="{FF2B5EF4-FFF2-40B4-BE49-F238E27FC236}">
                  <a16:creationId xmlns:a16="http://schemas.microsoft.com/office/drawing/2014/main" xmlns="" id="{F9E2B5AC-5058-408E-8C60-3AD0E12EB9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65388" y="330388"/>
              <a:ext cx="1858509" cy="1080000"/>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ZoneTexte 20">
            <a:extLst>
              <a:ext uri="{FF2B5EF4-FFF2-40B4-BE49-F238E27FC236}">
                <a16:creationId xmlns:a16="http://schemas.microsoft.com/office/drawing/2014/main" xmlns="" id="{FC86FB1F-F6F9-4801-8D83-04B38906FE18}"/>
              </a:ext>
            </a:extLst>
          </p:cNvPr>
          <p:cNvSpPr txBox="1"/>
          <p:nvPr/>
        </p:nvSpPr>
        <p:spPr>
          <a:xfrm>
            <a:off x="121279" y="121162"/>
            <a:ext cx="11781852" cy="523220"/>
          </a:xfrm>
          <a:prstGeom prst="rect">
            <a:avLst/>
          </a:prstGeom>
          <a:noFill/>
        </p:spPr>
        <p:txBody>
          <a:bodyPr wrap="square" rtlCol="0">
            <a:spAutoFit/>
          </a:bodyPr>
          <a:lstStyle/>
          <a:p>
            <a:pPr algn="ctr"/>
            <a:r>
              <a:rPr lang="fr-FR" sz="2800" dirty="0"/>
              <a:t>Pour aller plus loin…</a:t>
            </a:r>
          </a:p>
        </p:txBody>
      </p:sp>
      <p:sp>
        <p:nvSpPr>
          <p:cNvPr id="22" name="ZoneTexte 21">
            <a:extLst>
              <a:ext uri="{FF2B5EF4-FFF2-40B4-BE49-F238E27FC236}">
                <a16:creationId xmlns:a16="http://schemas.microsoft.com/office/drawing/2014/main" xmlns="" id="{556FE29D-25CA-49E8-9B41-F4D624427FF8}"/>
              </a:ext>
            </a:extLst>
          </p:cNvPr>
          <p:cNvSpPr txBox="1"/>
          <p:nvPr/>
        </p:nvSpPr>
        <p:spPr>
          <a:xfrm>
            <a:off x="3915632" y="1032429"/>
            <a:ext cx="7504288" cy="4374980"/>
          </a:xfrm>
          <a:prstGeom prst="rect">
            <a:avLst/>
          </a:prstGeom>
          <a:noFill/>
        </p:spPr>
        <p:txBody>
          <a:bodyPr wrap="square" rtlCol="0">
            <a:spAutoFit/>
          </a:bodyPr>
          <a:lstStyle/>
          <a:p>
            <a:pPr algn="ctr">
              <a:lnSpc>
                <a:spcPct val="150000"/>
              </a:lnSpc>
            </a:pPr>
            <a:r>
              <a:rPr lang="fr-FR" sz="2400" b="1" dirty="0">
                <a:solidFill>
                  <a:srgbClr val="2D678F"/>
                </a:solidFill>
              </a:rPr>
              <a:t>Webdocumentaire</a:t>
            </a:r>
          </a:p>
          <a:p>
            <a:pPr algn="ctr">
              <a:lnSpc>
                <a:spcPct val="150000"/>
              </a:lnSpc>
            </a:pPr>
            <a:r>
              <a:rPr lang="fr-FR" sz="2400" dirty="0">
                <a:solidFill>
                  <a:srgbClr val="2D678F"/>
                </a:solidFill>
                <a:hlinkClick r:id="rId6">
                  <a:extLst>
                    <a:ext uri="{A12FA001-AC4F-418D-AE19-62706E023703}">
                      <ahyp:hlinkClr xmlns:ahyp="http://schemas.microsoft.com/office/drawing/2018/hyperlinkcolor" xmlns="" val="tx"/>
                    </a:ext>
                  </a:extLst>
                </a:hlinkClick>
              </a:rPr>
              <a:t>http://surpoids-enfant.fr</a:t>
            </a:r>
            <a:r>
              <a:rPr lang="fr-FR" sz="2400" dirty="0">
                <a:solidFill>
                  <a:srgbClr val="2D678F"/>
                </a:solidFill>
              </a:rPr>
              <a:t> </a:t>
            </a:r>
          </a:p>
          <a:p>
            <a:pPr algn="ctr">
              <a:lnSpc>
                <a:spcPct val="150000"/>
              </a:lnSpc>
            </a:pPr>
            <a:endParaRPr lang="fr-FR" sz="2400" dirty="0">
              <a:solidFill>
                <a:srgbClr val="2D678F"/>
              </a:solidFill>
            </a:endParaRPr>
          </a:p>
          <a:p>
            <a:pPr algn="ctr">
              <a:lnSpc>
                <a:spcPct val="150000"/>
              </a:lnSpc>
            </a:pPr>
            <a:r>
              <a:rPr lang="fr-FR" sz="2400" b="1" dirty="0">
                <a:solidFill>
                  <a:srgbClr val="2D678F"/>
                </a:solidFill>
              </a:rPr>
              <a:t>Sites des CSO</a:t>
            </a:r>
          </a:p>
          <a:p>
            <a:pPr algn="ctr">
              <a:lnSpc>
                <a:spcPct val="150000"/>
              </a:lnSpc>
            </a:pPr>
            <a:r>
              <a:rPr lang="fr-FR" sz="2400" dirty="0">
                <a:solidFill>
                  <a:srgbClr val="2D678F"/>
                </a:solidFill>
                <a:hlinkClick r:id="rId7">
                  <a:extLst>
                    <a:ext uri="{A12FA001-AC4F-418D-AE19-62706E023703}">
                      <ahyp:hlinkClr xmlns:ahyp="http://schemas.microsoft.com/office/drawing/2018/hyperlinkcolor" xmlns="" val="tx"/>
                    </a:ext>
                  </a:extLst>
                </a:hlinkClick>
              </a:rPr>
              <a:t>http://www.centre-obesite-nice-cotedazur.fr/</a:t>
            </a:r>
            <a:endParaRPr lang="fr-FR" sz="2400" dirty="0">
              <a:solidFill>
                <a:srgbClr val="2D678F"/>
              </a:solidFill>
            </a:endParaRPr>
          </a:p>
          <a:p>
            <a:pPr algn="ctr">
              <a:lnSpc>
                <a:spcPct val="150000"/>
              </a:lnSpc>
            </a:pPr>
            <a:r>
              <a:rPr lang="fr-FR" sz="2400" dirty="0">
                <a:solidFill>
                  <a:srgbClr val="2D678F"/>
                </a:solidFill>
                <a:hlinkClick r:id="rId8">
                  <a:extLst>
                    <a:ext uri="{A12FA001-AC4F-418D-AE19-62706E023703}">
                      <ahyp:hlinkClr xmlns:ahyp="http://schemas.microsoft.com/office/drawing/2018/hyperlinkcolor" xmlns="" val="tx"/>
                    </a:ext>
                  </a:extLst>
                </a:hlinkClick>
              </a:rPr>
              <a:t>http://fr.ap-hm.fr/site/cso-paca-ouest</a:t>
            </a:r>
            <a:endParaRPr lang="fr-FR" sz="2400" dirty="0">
              <a:solidFill>
                <a:srgbClr val="2D678F"/>
              </a:solidFill>
            </a:endParaRPr>
          </a:p>
          <a:p>
            <a:pPr algn="ctr">
              <a:lnSpc>
                <a:spcPct val="150000"/>
              </a:lnSpc>
            </a:pPr>
            <a:endParaRPr lang="fr-FR" sz="2400" dirty="0"/>
          </a:p>
          <a:p>
            <a:pPr algn="ctr">
              <a:lnSpc>
                <a:spcPct val="150000"/>
              </a:lnSpc>
            </a:pPr>
            <a:endParaRPr lang="fr-FR" sz="2000" dirty="0"/>
          </a:p>
        </p:txBody>
      </p:sp>
      <p:pic>
        <p:nvPicPr>
          <p:cNvPr id="2" name="Image 1">
            <a:extLst>
              <a:ext uri="{FF2B5EF4-FFF2-40B4-BE49-F238E27FC236}">
                <a16:creationId xmlns:a16="http://schemas.microsoft.com/office/drawing/2014/main" xmlns="" id="{01AA61B5-799E-4632-A8A1-D5911E4561CB}"/>
              </a:ext>
            </a:extLst>
          </p:cNvPr>
          <p:cNvPicPr>
            <a:picLocks noChangeAspect="1"/>
          </p:cNvPicPr>
          <p:nvPr/>
        </p:nvPicPr>
        <p:blipFill>
          <a:blip r:embed="rId9"/>
          <a:stretch>
            <a:fillRect/>
          </a:stretch>
        </p:blipFill>
        <p:spPr>
          <a:xfrm>
            <a:off x="906930" y="1032429"/>
            <a:ext cx="2497941" cy="3635659"/>
          </a:xfrm>
          <a:prstGeom prst="rect">
            <a:avLst/>
          </a:prstGeom>
          <a:ln>
            <a:solidFill>
              <a:schemeClr val="tx1">
                <a:lumMod val="50000"/>
              </a:schemeClr>
            </a:solidFill>
          </a:ln>
        </p:spPr>
      </p:pic>
      <p:sp>
        <p:nvSpPr>
          <p:cNvPr id="12" name="Espace réservé du contenu 2">
            <a:extLst>
              <a:ext uri="{FF2B5EF4-FFF2-40B4-BE49-F238E27FC236}">
                <a16:creationId xmlns:a16="http://schemas.microsoft.com/office/drawing/2014/main" xmlns="" id="{D0144B7B-1B60-4C66-841A-71A5F96713CF}"/>
              </a:ext>
            </a:extLst>
          </p:cNvPr>
          <p:cNvSpPr txBox="1">
            <a:spLocks/>
          </p:cNvSpPr>
          <p:nvPr/>
        </p:nvSpPr>
        <p:spPr>
          <a:xfrm>
            <a:off x="0" y="5172870"/>
            <a:ext cx="12000656" cy="860509"/>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spcAft>
                <a:spcPts val="600"/>
              </a:spcAft>
              <a:buFont typeface="Arial" pitchFamily="34" charset="0"/>
              <a:buNone/>
              <a:defRPr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9pPr>
          </a:lstStyle>
          <a:p>
            <a:pPr algn="ctr"/>
            <a:r>
              <a:rPr lang="fr-FR" sz="5400" cap="none" dirty="0">
                <a:solidFill>
                  <a:srgbClr val="2D678F"/>
                </a:solidFill>
                <a:latin typeface="Calibri" panose="020F0502020204030204" pitchFamily="34" charset="0"/>
                <a:cs typeface="Calibri" panose="020F0502020204030204" pitchFamily="34" charset="0"/>
              </a:rPr>
              <a:t>Merci pour votre attention</a:t>
            </a:r>
          </a:p>
          <a:p>
            <a:pPr algn="r">
              <a:spcBef>
                <a:spcPts val="0"/>
              </a:spcBef>
            </a:pPr>
            <a:endParaRPr lang="fr-FR" sz="5400" i="1" cap="non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5856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e 53">
            <a:extLst>
              <a:ext uri="{FF2B5EF4-FFF2-40B4-BE49-F238E27FC236}">
                <a16:creationId xmlns:a16="http://schemas.microsoft.com/office/drawing/2014/main" xmlns="" id="{897CF467-A749-45B1-92AE-D9F30CF14719}"/>
              </a:ext>
            </a:extLst>
          </p:cNvPr>
          <p:cNvGrpSpPr/>
          <p:nvPr/>
        </p:nvGrpSpPr>
        <p:grpSpPr>
          <a:xfrm>
            <a:off x="2956835" y="6342446"/>
            <a:ext cx="6278325" cy="515554"/>
            <a:chOff x="10165129" y="222316"/>
            <a:chExt cx="12958768" cy="1188072"/>
          </a:xfrm>
        </p:grpSpPr>
        <p:pic>
          <p:nvPicPr>
            <p:cNvPr id="55" name="Image 54">
              <a:extLst>
                <a:ext uri="{FF2B5EF4-FFF2-40B4-BE49-F238E27FC236}">
                  <a16:creationId xmlns:a16="http://schemas.microsoft.com/office/drawing/2014/main" xmlns="" id="{C18B4CAC-5FD0-413A-A9D5-B50935C671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5129" y="222316"/>
              <a:ext cx="1979004" cy="1188072"/>
            </a:xfrm>
            <a:prstGeom prst="rect">
              <a:avLst/>
            </a:prstGeom>
          </p:spPr>
        </p:pic>
        <p:pic>
          <p:nvPicPr>
            <p:cNvPr id="56" name="Picture 2" descr="RÃ©sultat de recherche d'images pour &quot;logo LAmhess&quot;">
              <a:extLst>
                <a:ext uri="{FF2B5EF4-FFF2-40B4-BE49-F238E27FC236}">
                  <a16:creationId xmlns:a16="http://schemas.microsoft.com/office/drawing/2014/main" xmlns="" id="{ACED3937-0AB6-407D-A5DB-FA68DEE825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85182" y="222316"/>
              <a:ext cx="3439157" cy="118807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RÃ©sultat de recherche d'images pour &quot;cso paca ouest&quot;">
              <a:extLst>
                <a:ext uri="{FF2B5EF4-FFF2-40B4-BE49-F238E27FC236}">
                  <a16:creationId xmlns:a16="http://schemas.microsoft.com/office/drawing/2014/main" xmlns="" id="{55169F36-A7E3-4CD4-BDF0-18B66036C05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65388" y="330388"/>
              <a:ext cx="1858509" cy="1080000"/>
            </a:xfrm>
            <a:prstGeom prst="rect">
              <a:avLst/>
            </a:prstGeom>
            <a:noFill/>
            <a:extLst>
              <a:ext uri="{909E8E84-426E-40DD-AFC4-6F175D3DCCD1}">
                <a14:hiddenFill xmlns:a14="http://schemas.microsoft.com/office/drawing/2010/main">
                  <a:solidFill>
                    <a:srgbClr val="FFFFFF"/>
                  </a:solidFill>
                </a14:hiddenFill>
              </a:ext>
            </a:extLst>
          </p:spPr>
        </p:pic>
      </p:grpSp>
      <p:sp>
        <p:nvSpPr>
          <p:cNvPr id="58" name="Espace réservé du contenu 2">
            <a:extLst>
              <a:ext uri="{FF2B5EF4-FFF2-40B4-BE49-F238E27FC236}">
                <a16:creationId xmlns:a16="http://schemas.microsoft.com/office/drawing/2014/main" xmlns="" id="{3EF694D0-3892-418B-8691-B1618A7DEE28}"/>
              </a:ext>
            </a:extLst>
          </p:cNvPr>
          <p:cNvSpPr txBox="1">
            <a:spLocks/>
          </p:cNvSpPr>
          <p:nvPr/>
        </p:nvSpPr>
        <p:spPr>
          <a:xfrm>
            <a:off x="1127447" y="1520788"/>
            <a:ext cx="9937103" cy="3816424"/>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9pPr>
          </a:lstStyle>
          <a:p>
            <a:pPr algn="ctr"/>
            <a:r>
              <a:rPr lang="fr-FR" sz="5400" cap="none" dirty="0">
                <a:solidFill>
                  <a:srgbClr val="2D678F"/>
                </a:solidFill>
                <a:latin typeface="Calibri" panose="020F0502020204030204" pitchFamily="34" charset="0"/>
                <a:cs typeface="Calibri" panose="020F0502020204030204" pitchFamily="34" charset="0"/>
              </a:rPr>
              <a:t>« L’obésité des enfants constitue l’un des plus grands défis pour la santé publique au 21</a:t>
            </a:r>
            <a:r>
              <a:rPr lang="fr-FR" sz="5400" cap="none" baseline="30000" dirty="0">
                <a:solidFill>
                  <a:srgbClr val="2D678F"/>
                </a:solidFill>
                <a:latin typeface="Calibri" panose="020F0502020204030204" pitchFamily="34" charset="0"/>
                <a:cs typeface="Calibri" panose="020F0502020204030204" pitchFamily="34" charset="0"/>
              </a:rPr>
              <a:t>ème</a:t>
            </a:r>
            <a:r>
              <a:rPr lang="fr-FR" sz="5400" cap="none" dirty="0">
                <a:solidFill>
                  <a:srgbClr val="2D678F"/>
                </a:solidFill>
                <a:latin typeface="Calibri" panose="020F0502020204030204" pitchFamily="34" charset="0"/>
                <a:cs typeface="Calibri" panose="020F0502020204030204" pitchFamily="34" charset="0"/>
              </a:rPr>
              <a:t> siècle »</a:t>
            </a:r>
          </a:p>
          <a:p>
            <a:pPr algn="r">
              <a:spcBef>
                <a:spcPts val="0"/>
              </a:spcBef>
            </a:pPr>
            <a:endParaRPr lang="fr-FR" sz="5400" i="1" cap="none" dirty="0">
              <a:latin typeface="Calibri" panose="020F0502020204030204" pitchFamily="34" charset="0"/>
              <a:cs typeface="Calibri" panose="020F0502020204030204" pitchFamily="34" charset="0"/>
            </a:endParaRPr>
          </a:p>
        </p:txBody>
      </p:sp>
      <p:sp>
        <p:nvSpPr>
          <p:cNvPr id="81" name="Espace réservé du contenu 2">
            <a:extLst>
              <a:ext uri="{FF2B5EF4-FFF2-40B4-BE49-F238E27FC236}">
                <a16:creationId xmlns:a16="http://schemas.microsoft.com/office/drawing/2014/main" xmlns="" id="{F998B7AD-C557-46E4-8541-10106F8FB0FF}"/>
              </a:ext>
            </a:extLst>
          </p:cNvPr>
          <p:cNvSpPr txBox="1">
            <a:spLocks/>
          </p:cNvSpPr>
          <p:nvPr/>
        </p:nvSpPr>
        <p:spPr>
          <a:xfrm>
            <a:off x="8904312" y="4409728"/>
            <a:ext cx="3831945" cy="927484"/>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9pPr>
          </a:lstStyle>
          <a:p>
            <a:pPr algn="ctr"/>
            <a:r>
              <a:rPr lang="fr-FR" sz="1600" i="1" dirty="0">
                <a:solidFill>
                  <a:srgbClr val="2D678F"/>
                </a:solidFill>
                <a:latin typeface="+mn-lt"/>
                <a:cs typeface="Calibri" panose="020F0502020204030204" pitchFamily="34" charset="0"/>
              </a:rPr>
              <a:t>(OMS, 2018)</a:t>
            </a:r>
          </a:p>
          <a:p>
            <a:pPr algn="r">
              <a:spcBef>
                <a:spcPts val="0"/>
              </a:spcBef>
            </a:pPr>
            <a:endParaRPr lang="fr-FR" sz="1600" i="1" dirty="0">
              <a:latin typeface="+mn-lt"/>
            </a:endParaRPr>
          </a:p>
        </p:txBody>
      </p:sp>
    </p:spTree>
    <p:extLst>
      <p:ext uri="{BB962C8B-B14F-4D97-AF65-F5344CB8AC3E}">
        <p14:creationId xmlns:p14="http://schemas.microsoft.com/office/powerpoint/2010/main" val="2253248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xmlns="" id="{9ABD999B-FDAC-4A39-81B3-B8087ECA8F77}"/>
              </a:ext>
            </a:extLst>
          </p:cNvPr>
          <p:cNvPicPr>
            <a:picLocks noChangeAspect="1"/>
          </p:cNvPicPr>
          <p:nvPr/>
        </p:nvPicPr>
        <p:blipFill rotWithShape="1">
          <a:blip r:embed="rId3">
            <a:extLst>
              <a:ext uri="{28A0092B-C50C-407E-A947-70E740481C1C}">
                <a14:useLocalDpi xmlns:a14="http://schemas.microsoft.com/office/drawing/2010/main" val="0"/>
              </a:ext>
            </a:extLst>
          </a:blip>
          <a:srcRect b="3402"/>
          <a:stretch/>
        </p:blipFill>
        <p:spPr>
          <a:xfrm>
            <a:off x="898897" y="852313"/>
            <a:ext cx="5116123" cy="5748772"/>
          </a:xfrm>
          <a:prstGeom prst="rect">
            <a:avLst/>
          </a:prstGeom>
        </p:spPr>
      </p:pic>
      <p:sp>
        <p:nvSpPr>
          <p:cNvPr id="4" name="ZoneTexte 3">
            <a:extLst>
              <a:ext uri="{FF2B5EF4-FFF2-40B4-BE49-F238E27FC236}">
                <a16:creationId xmlns:a16="http://schemas.microsoft.com/office/drawing/2014/main" xmlns="" id="{4359EB05-1814-4D54-A5BC-619202DB8544}"/>
              </a:ext>
            </a:extLst>
          </p:cNvPr>
          <p:cNvSpPr txBox="1"/>
          <p:nvPr/>
        </p:nvSpPr>
        <p:spPr>
          <a:xfrm>
            <a:off x="0" y="0"/>
            <a:ext cx="12072664" cy="830997"/>
          </a:xfrm>
          <a:prstGeom prst="rect">
            <a:avLst/>
          </a:prstGeom>
          <a:noFill/>
        </p:spPr>
        <p:txBody>
          <a:bodyPr wrap="square" rtlCol="0">
            <a:spAutoFit/>
          </a:bodyPr>
          <a:lstStyle/>
          <a:p>
            <a:pPr algn="ctr"/>
            <a:r>
              <a:rPr lang="fr-FR" sz="2400" dirty="0"/>
              <a:t>Illustration des définitions et seuils du surpoids et de l’obésité de l’enfant selon les courbes de corpulence du PNNS 2010 adaptées à la pratique clinique</a:t>
            </a:r>
          </a:p>
        </p:txBody>
      </p:sp>
      <p:sp>
        <p:nvSpPr>
          <p:cNvPr id="12" name="ZoneTexte 11">
            <a:extLst>
              <a:ext uri="{FF2B5EF4-FFF2-40B4-BE49-F238E27FC236}">
                <a16:creationId xmlns:a16="http://schemas.microsoft.com/office/drawing/2014/main" xmlns="" id="{2D335FA8-0102-40D9-A8CA-1632DFB78AF2}"/>
              </a:ext>
            </a:extLst>
          </p:cNvPr>
          <p:cNvSpPr txBox="1"/>
          <p:nvPr/>
        </p:nvSpPr>
        <p:spPr>
          <a:xfrm>
            <a:off x="4079776" y="6546830"/>
            <a:ext cx="3456384" cy="338554"/>
          </a:xfrm>
          <a:prstGeom prst="rect">
            <a:avLst/>
          </a:prstGeom>
          <a:noFill/>
        </p:spPr>
        <p:txBody>
          <a:bodyPr wrap="square" rtlCol="0">
            <a:spAutoFit/>
          </a:bodyPr>
          <a:lstStyle/>
          <a:p>
            <a:r>
              <a:rPr lang="fr-FR" sz="1600" i="1" dirty="0"/>
              <a:t>(Thibault et al., 2010)</a:t>
            </a:r>
          </a:p>
        </p:txBody>
      </p:sp>
      <p:sp>
        <p:nvSpPr>
          <p:cNvPr id="13" name="ZoneTexte 12">
            <a:extLst>
              <a:ext uri="{FF2B5EF4-FFF2-40B4-BE49-F238E27FC236}">
                <a16:creationId xmlns:a16="http://schemas.microsoft.com/office/drawing/2014/main" xmlns="" id="{809EA8A6-DB90-4C2E-980D-F8EC9A08A5E9}"/>
              </a:ext>
            </a:extLst>
          </p:cNvPr>
          <p:cNvSpPr txBox="1"/>
          <p:nvPr/>
        </p:nvSpPr>
        <p:spPr>
          <a:xfrm>
            <a:off x="6456040" y="2459504"/>
            <a:ext cx="5325226" cy="1446550"/>
          </a:xfrm>
          <a:prstGeom prst="rect">
            <a:avLst/>
          </a:prstGeom>
          <a:noFill/>
        </p:spPr>
        <p:txBody>
          <a:bodyPr wrap="square" rtlCol="0">
            <a:spAutoFit/>
          </a:bodyPr>
          <a:lstStyle/>
          <a:p>
            <a:pPr algn="ctr"/>
            <a:r>
              <a:rPr lang="fr-FR" sz="4400" dirty="0"/>
              <a:t>Chez l’enfant : </a:t>
            </a:r>
          </a:p>
          <a:p>
            <a:pPr algn="ctr"/>
            <a:r>
              <a:rPr lang="fr-FR" sz="4400" dirty="0"/>
              <a:t>Surpoids ≠ Seuil</a:t>
            </a:r>
          </a:p>
        </p:txBody>
      </p:sp>
      <p:grpSp>
        <p:nvGrpSpPr>
          <p:cNvPr id="14" name="Groupe 13">
            <a:extLst>
              <a:ext uri="{FF2B5EF4-FFF2-40B4-BE49-F238E27FC236}">
                <a16:creationId xmlns:a16="http://schemas.microsoft.com/office/drawing/2014/main" xmlns="" id="{E8EF04BD-27CC-4674-913B-3C25221356A5}"/>
              </a:ext>
            </a:extLst>
          </p:cNvPr>
          <p:cNvGrpSpPr/>
          <p:nvPr/>
        </p:nvGrpSpPr>
        <p:grpSpPr>
          <a:xfrm>
            <a:off x="7032104" y="6289053"/>
            <a:ext cx="4901497" cy="515554"/>
            <a:chOff x="13006969" y="222316"/>
            <a:chExt cx="10116928" cy="1188072"/>
          </a:xfrm>
        </p:grpSpPr>
        <p:pic>
          <p:nvPicPr>
            <p:cNvPr id="15" name="Image 14">
              <a:extLst>
                <a:ext uri="{FF2B5EF4-FFF2-40B4-BE49-F238E27FC236}">
                  <a16:creationId xmlns:a16="http://schemas.microsoft.com/office/drawing/2014/main" xmlns="" id="{85BE84FF-7893-447F-BBA2-B5AB8467C9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06969" y="222316"/>
              <a:ext cx="1979004" cy="1188072"/>
            </a:xfrm>
            <a:prstGeom prst="rect">
              <a:avLst/>
            </a:prstGeom>
          </p:spPr>
        </p:pic>
        <p:pic>
          <p:nvPicPr>
            <p:cNvPr id="16" name="Picture 2" descr="RÃ©sultat de recherche d'images pour &quot;logo LAmhess&quot;">
              <a:extLst>
                <a:ext uri="{FF2B5EF4-FFF2-40B4-BE49-F238E27FC236}">
                  <a16:creationId xmlns:a16="http://schemas.microsoft.com/office/drawing/2014/main" xmlns="" id="{3163F2F8-7EA9-498F-987B-7F2578576B5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406102" y="222316"/>
              <a:ext cx="3439157" cy="11880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RÃ©sultat de recherche d'images pour &quot;cso paca ouest&quot;">
              <a:extLst>
                <a:ext uri="{FF2B5EF4-FFF2-40B4-BE49-F238E27FC236}">
                  <a16:creationId xmlns:a16="http://schemas.microsoft.com/office/drawing/2014/main" xmlns="" id="{E47BA16B-E7C4-48A1-BC46-AA37A733825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265388" y="330388"/>
              <a:ext cx="1858509" cy="1080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85001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4359EB05-1814-4D54-A5BC-619202DB8544}"/>
              </a:ext>
            </a:extLst>
          </p:cNvPr>
          <p:cNvSpPr txBox="1"/>
          <p:nvPr/>
        </p:nvSpPr>
        <p:spPr>
          <a:xfrm>
            <a:off x="9801" y="418295"/>
            <a:ext cx="12072664" cy="646331"/>
          </a:xfrm>
          <a:prstGeom prst="rect">
            <a:avLst/>
          </a:prstGeom>
          <a:noFill/>
        </p:spPr>
        <p:txBody>
          <a:bodyPr wrap="square" rtlCol="0">
            <a:spAutoFit/>
          </a:bodyPr>
          <a:lstStyle/>
          <a:p>
            <a:pPr algn="ctr"/>
            <a:r>
              <a:rPr lang="fr-FR" sz="3600" dirty="0"/>
              <a:t>Surpoids = déséquilibre de la balance énergétique</a:t>
            </a:r>
          </a:p>
        </p:txBody>
      </p:sp>
      <p:sp>
        <p:nvSpPr>
          <p:cNvPr id="12" name="ZoneTexte 11">
            <a:extLst>
              <a:ext uri="{FF2B5EF4-FFF2-40B4-BE49-F238E27FC236}">
                <a16:creationId xmlns:a16="http://schemas.microsoft.com/office/drawing/2014/main" xmlns="" id="{2D335FA8-0102-40D9-A8CA-1632DFB78AF2}"/>
              </a:ext>
            </a:extLst>
          </p:cNvPr>
          <p:cNvSpPr txBox="1"/>
          <p:nvPr/>
        </p:nvSpPr>
        <p:spPr>
          <a:xfrm>
            <a:off x="8472264" y="6090180"/>
            <a:ext cx="3456384" cy="338554"/>
          </a:xfrm>
          <a:prstGeom prst="rect">
            <a:avLst/>
          </a:prstGeom>
          <a:noFill/>
        </p:spPr>
        <p:txBody>
          <a:bodyPr wrap="square" rtlCol="0">
            <a:spAutoFit/>
          </a:bodyPr>
          <a:lstStyle/>
          <a:p>
            <a:pPr algn="r"/>
            <a:r>
              <a:rPr lang="fr-FR" sz="1600" i="1" dirty="0"/>
              <a:t>(Tauber et al., 2015)</a:t>
            </a:r>
          </a:p>
        </p:txBody>
      </p:sp>
      <p:pic>
        <p:nvPicPr>
          <p:cNvPr id="5" name="Image 4">
            <a:extLst>
              <a:ext uri="{FF2B5EF4-FFF2-40B4-BE49-F238E27FC236}">
                <a16:creationId xmlns:a16="http://schemas.microsoft.com/office/drawing/2014/main" xmlns="" id="{4215FB29-5762-4FF8-B256-13DDF538E5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791744" y="1116522"/>
            <a:ext cx="3960440" cy="3752638"/>
          </a:xfrm>
          <a:prstGeom prst="rect">
            <a:avLst/>
          </a:prstGeom>
        </p:spPr>
      </p:pic>
      <p:sp>
        <p:nvSpPr>
          <p:cNvPr id="8" name="ZoneTexte 7">
            <a:extLst>
              <a:ext uri="{FF2B5EF4-FFF2-40B4-BE49-F238E27FC236}">
                <a16:creationId xmlns:a16="http://schemas.microsoft.com/office/drawing/2014/main" xmlns="" id="{1334D6BE-9C94-43F3-8C6E-758D529B9246}"/>
              </a:ext>
            </a:extLst>
          </p:cNvPr>
          <p:cNvSpPr txBox="1"/>
          <p:nvPr/>
        </p:nvSpPr>
        <p:spPr>
          <a:xfrm>
            <a:off x="623392" y="3039007"/>
            <a:ext cx="3323692" cy="461665"/>
          </a:xfrm>
          <a:prstGeom prst="rect">
            <a:avLst/>
          </a:prstGeom>
          <a:noFill/>
        </p:spPr>
        <p:txBody>
          <a:bodyPr wrap="square" rtlCol="0">
            <a:spAutoFit/>
          </a:bodyPr>
          <a:lstStyle/>
          <a:p>
            <a:pPr algn="ctr"/>
            <a:r>
              <a:rPr lang="fr-FR" sz="2400" dirty="0"/>
              <a:t>Alimentation</a:t>
            </a:r>
          </a:p>
        </p:txBody>
      </p:sp>
      <p:sp>
        <p:nvSpPr>
          <p:cNvPr id="9" name="ZoneTexte 8">
            <a:extLst>
              <a:ext uri="{FF2B5EF4-FFF2-40B4-BE49-F238E27FC236}">
                <a16:creationId xmlns:a16="http://schemas.microsoft.com/office/drawing/2014/main" xmlns="" id="{9F1FF899-4DC7-491E-9917-4C2F2E051CC9}"/>
              </a:ext>
            </a:extLst>
          </p:cNvPr>
          <p:cNvSpPr txBox="1"/>
          <p:nvPr/>
        </p:nvSpPr>
        <p:spPr>
          <a:xfrm>
            <a:off x="7896200" y="2069511"/>
            <a:ext cx="3323692" cy="1200329"/>
          </a:xfrm>
          <a:prstGeom prst="rect">
            <a:avLst/>
          </a:prstGeom>
          <a:noFill/>
        </p:spPr>
        <p:txBody>
          <a:bodyPr wrap="square" rtlCol="0">
            <a:spAutoFit/>
          </a:bodyPr>
          <a:lstStyle/>
          <a:p>
            <a:pPr algn="ctr"/>
            <a:r>
              <a:rPr lang="fr-FR" sz="2400" dirty="0"/>
              <a:t>Métabolisme de base</a:t>
            </a:r>
          </a:p>
          <a:p>
            <a:pPr algn="ctr"/>
            <a:r>
              <a:rPr lang="fr-FR" sz="2400" dirty="0"/>
              <a:t>Thermogénèse </a:t>
            </a:r>
          </a:p>
          <a:p>
            <a:pPr algn="ctr"/>
            <a:r>
              <a:rPr lang="fr-FR" sz="2400" dirty="0"/>
              <a:t>Activité Physique</a:t>
            </a:r>
          </a:p>
        </p:txBody>
      </p:sp>
      <p:sp>
        <p:nvSpPr>
          <p:cNvPr id="10" name="ZoneTexte 9">
            <a:extLst>
              <a:ext uri="{FF2B5EF4-FFF2-40B4-BE49-F238E27FC236}">
                <a16:creationId xmlns:a16="http://schemas.microsoft.com/office/drawing/2014/main" xmlns="" id="{C3A4C421-0189-45AD-9243-7F45C244AA6D}"/>
              </a:ext>
            </a:extLst>
          </p:cNvPr>
          <p:cNvSpPr txBox="1"/>
          <p:nvPr/>
        </p:nvSpPr>
        <p:spPr>
          <a:xfrm>
            <a:off x="983432" y="5085184"/>
            <a:ext cx="3323692" cy="1200329"/>
          </a:xfrm>
          <a:prstGeom prst="rect">
            <a:avLst/>
          </a:prstGeom>
          <a:noFill/>
          <a:ln>
            <a:solidFill>
              <a:schemeClr val="accent5">
                <a:lumMod val="75000"/>
              </a:schemeClr>
            </a:solidFill>
          </a:ln>
        </p:spPr>
        <p:txBody>
          <a:bodyPr wrap="square" rtlCol="0">
            <a:spAutoFit/>
          </a:bodyPr>
          <a:lstStyle/>
          <a:p>
            <a:pPr algn="ctr"/>
            <a:r>
              <a:rPr lang="fr-FR" sz="2400" dirty="0"/>
              <a:t>Facteurs de prédisposition propres à l’enfant</a:t>
            </a:r>
          </a:p>
        </p:txBody>
      </p:sp>
      <p:sp>
        <p:nvSpPr>
          <p:cNvPr id="11" name="ZoneTexte 10">
            <a:extLst>
              <a:ext uri="{FF2B5EF4-FFF2-40B4-BE49-F238E27FC236}">
                <a16:creationId xmlns:a16="http://schemas.microsoft.com/office/drawing/2014/main" xmlns="" id="{7437E3CE-70BB-4A83-A627-FF6965AD1ACF}"/>
              </a:ext>
            </a:extLst>
          </p:cNvPr>
          <p:cNvSpPr txBox="1"/>
          <p:nvPr/>
        </p:nvSpPr>
        <p:spPr>
          <a:xfrm>
            <a:off x="7320136" y="5150809"/>
            <a:ext cx="3323692" cy="830997"/>
          </a:xfrm>
          <a:prstGeom prst="rect">
            <a:avLst/>
          </a:prstGeom>
          <a:noFill/>
          <a:ln>
            <a:solidFill>
              <a:schemeClr val="accent5">
                <a:lumMod val="75000"/>
              </a:schemeClr>
            </a:solidFill>
          </a:ln>
        </p:spPr>
        <p:txBody>
          <a:bodyPr wrap="square" rtlCol="0">
            <a:spAutoFit/>
          </a:bodyPr>
          <a:lstStyle/>
          <a:p>
            <a:pPr algn="ctr"/>
            <a:r>
              <a:rPr lang="fr-FR" sz="2400" dirty="0"/>
              <a:t>Facteurs environnementaux</a:t>
            </a:r>
          </a:p>
        </p:txBody>
      </p:sp>
      <p:sp>
        <p:nvSpPr>
          <p:cNvPr id="6" name="Flèche : droite 5">
            <a:extLst>
              <a:ext uri="{FF2B5EF4-FFF2-40B4-BE49-F238E27FC236}">
                <a16:creationId xmlns:a16="http://schemas.microsoft.com/office/drawing/2014/main" xmlns="" id="{11C99214-55C8-4E27-B3FE-E7C373EAA8CD}"/>
              </a:ext>
            </a:extLst>
          </p:cNvPr>
          <p:cNvSpPr/>
          <p:nvPr/>
        </p:nvSpPr>
        <p:spPr>
          <a:xfrm rot="19009513">
            <a:off x="3197977" y="4553306"/>
            <a:ext cx="504056" cy="46166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 droite 13">
            <a:extLst>
              <a:ext uri="{FF2B5EF4-FFF2-40B4-BE49-F238E27FC236}">
                <a16:creationId xmlns:a16="http://schemas.microsoft.com/office/drawing/2014/main" xmlns="" id="{7D2B8A71-2327-4056-B1B1-ED149498A6CA}"/>
              </a:ext>
            </a:extLst>
          </p:cNvPr>
          <p:cNvSpPr/>
          <p:nvPr/>
        </p:nvSpPr>
        <p:spPr>
          <a:xfrm rot="13722127">
            <a:off x="7644171" y="4623941"/>
            <a:ext cx="504056" cy="46166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5" name="Groupe 14">
            <a:extLst>
              <a:ext uri="{FF2B5EF4-FFF2-40B4-BE49-F238E27FC236}">
                <a16:creationId xmlns:a16="http://schemas.microsoft.com/office/drawing/2014/main" xmlns="" id="{D259553C-DD12-4CCF-B455-4CE21E1EA8FE}"/>
              </a:ext>
            </a:extLst>
          </p:cNvPr>
          <p:cNvGrpSpPr/>
          <p:nvPr/>
        </p:nvGrpSpPr>
        <p:grpSpPr>
          <a:xfrm>
            <a:off x="2956835" y="6342446"/>
            <a:ext cx="6278325" cy="515554"/>
            <a:chOff x="10165129" y="222316"/>
            <a:chExt cx="12958768" cy="1188072"/>
          </a:xfrm>
        </p:grpSpPr>
        <p:pic>
          <p:nvPicPr>
            <p:cNvPr id="16" name="Image 15">
              <a:extLst>
                <a:ext uri="{FF2B5EF4-FFF2-40B4-BE49-F238E27FC236}">
                  <a16:creationId xmlns:a16="http://schemas.microsoft.com/office/drawing/2014/main" xmlns="" id="{356756FD-2F1B-4342-86B8-C76ACC71DC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5129" y="222316"/>
              <a:ext cx="1979004" cy="1188072"/>
            </a:xfrm>
            <a:prstGeom prst="rect">
              <a:avLst/>
            </a:prstGeom>
          </p:spPr>
        </p:pic>
        <p:pic>
          <p:nvPicPr>
            <p:cNvPr id="17" name="Picture 2" descr="RÃ©sultat de recherche d'images pour &quot;logo LAmhess&quot;">
              <a:extLst>
                <a:ext uri="{FF2B5EF4-FFF2-40B4-BE49-F238E27FC236}">
                  <a16:creationId xmlns:a16="http://schemas.microsoft.com/office/drawing/2014/main" xmlns="" id="{8618458C-0257-4381-990A-F59ABE41E9C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85182" y="222316"/>
              <a:ext cx="3439157" cy="118807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RÃ©sultat de recherche d'images pour &quot;cso paca ouest&quot;">
              <a:extLst>
                <a:ext uri="{FF2B5EF4-FFF2-40B4-BE49-F238E27FC236}">
                  <a16:creationId xmlns:a16="http://schemas.microsoft.com/office/drawing/2014/main" xmlns="" id="{BC62D3FD-E0E9-45B6-A600-CD95A335815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265388" y="330388"/>
              <a:ext cx="1858509" cy="1080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5588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P spid="6"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4359EB05-1814-4D54-A5BC-619202DB8544}"/>
              </a:ext>
            </a:extLst>
          </p:cNvPr>
          <p:cNvSpPr txBox="1"/>
          <p:nvPr/>
        </p:nvSpPr>
        <p:spPr>
          <a:xfrm>
            <a:off x="9801" y="418295"/>
            <a:ext cx="12072664" cy="646331"/>
          </a:xfrm>
          <a:prstGeom prst="rect">
            <a:avLst/>
          </a:prstGeom>
          <a:noFill/>
        </p:spPr>
        <p:txBody>
          <a:bodyPr wrap="square" rtlCol="0">
            <a:spAutoFit/>
          </a:bodyPr>
          <a:lstStyle/>
          <a:p>
            <a:pPr algn="ctr"/>
            <a:r>
              <a:rPr lang="fr-FR" sz="3600" dirty="0"/>
              <a:t>Persistance à l’âge adulte = 20 à 70%</a:t>
            </a:r>
          </a:p>
        </p:txBody>
      </p:sp>
      <p:sp>
        <p:nvSpPr>
          <p:cNvPr id="12" name="ZoneTexte 11">
            <a:extLst>
              <a:ext uri="{FF2B5EF4-FFF2-40B4-BE49-F238E27FC236}">
                <a16:creationId xmlns:a16="http://schemas.microsoft.com/office/drawing/2014/main" xmlns="" id="{2D335FA8-0102-40D9-A8CA-1632DFB78AF2}"/>
              </a:ext>
            </a:extLst>
          </p:cNvPr>
          <p:cNvSpPr txBox="1"/>
          <p:nvPr/>
        </p:nvSpPr>
        <p:spPr>
          <a:xfrm>
            <a:off x="8400256" y="6439705"/>
            <a:ext cx="3456384" cy="338554"/>
          </a:xfrm>
          <a:prstGeom prst="rect">
            <a:avLst/>
          </a:prstGeom>
          <a:noFill/>
        </p:spPr>
        <p:txBody>
          <a:bodyPr wrap="square" rtlCol="0">
            <a:spAutoFit/>
          </a:bodyPr>
          <a:lstStyle/>
          <a:p>
            <a:pPr algn="r"/>
            <a:r>
              <a:rPr lang="fr-FR" sz="1600" i="1" dirty="0"/>
              <a:t>(HAS, 2011)</a:t>
            </a:r>
          </a:p>
        </p:txBody>
      </p:sp>
      <p:sp>
        <p:nvSpPr>
          <p:cNvPr id="6" name="Flèche : droite 5">
            <a:extLst>
              <a:ext uri="{FF2B5EF4-FFF2-40B4-BE49-F238E27FC236}">
                <a16:creationId xmlns:a16="http://schemas.microsoft.com/office/drawing/2014/main" xmlns="" id="{11C99214-55C8-4E27-B3FE-E7C373EAA8CD}"/>
              </a:ext>
            </a:extLst>
          </p:cNvPr>
          <p:cNvSpPr/>
          <p:nvPr/>
        </p:nvSpPr>
        <p:spPr>
          <a:xfrm rot="18010185">
            <a:off x="3289876" y="1594692"/>
            <a:ext cx="504056" cy="46166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xmlns="" id="{C57D1E65-0BB5-43C6-8CE9-89D82F132B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84" y="2204864"/>
            <a:ext cx="2817210" cy="2817210"/>
          </a:xfrm>
          <a:prstGeom prst="rect">
            <a:avLst/>
          </a:prstGeom>
        </p:spPr>
      </p:pic>
      <p:sp>
        <p:nvSpPr>
          <p:cNvPr id="13" name="ZoneTexte 12">
            <a:extLst>
              <a:ext uri="{FF2B5EF4-FFF2-40B4-BE49-F238E27FC236}">
                <a16:creationId xmlns:a16="http://schemas.microsoft.com/office/drawing/2014/main" xmlns="" id="{BBA8F0A6-FA3A-4814-B08B-369FCA2CA961}"/>
              </a:ext>
            </a:extLst>
          </p:cNvPr>
          <p:cNvSpPr txBox="1"/>
          <p:nvPr/>
        </p:nvSpPr>
        <p:spPr>
          <a:xfrm>
            <a:off x="5033284" y="2044005"/>
            <a:ext cx="6398689" cy="1384995"/>
          </a:xfrm>
          <a:prstGeom prst="rect">
            <a:avLst/>
          </a:prstGeom>
          <a:noFill/>
        </p:spPr>
        <p:txBody>
          <a:bodyPr wrap="square" rtlCol="0">
            <a:spAutoFit/>
          </a:bodyPr>
          <a:lstStyle/>
          <a:p>
            <a:pPr algn="ctr"/>
            <a:r>
              <a:rPr lang="fr-FR" sz="2800" b="1" dirty="0"/>
              <a:t>Conséquences psycho-sociales : </a:t>
            </a:r>
            <a:r>
              <a:rPr lang="fr-FR" sz="2800" dirty="0"/>
              <a:t>moqueries, harcèlement, stigmatisation, exclusion…</a:t>
            </a:r>
          </a:p>
        </p:txBody>
      </p:sp>
      <p:sp>
        <p:nvSpPr>
          <p:cNvPr id="15" name="ZoneTexte 14">
            <a:extLst>
              <a:ext uri="{FF2B5EF4-FFF2-40B4-BE49-F238E27FC236}">
                <a16:creationId xmlns:a16="http://schemas.microsoft.com/office/drawing/2014/main" xmlns="" id="{88CC6BCF-541B-469C-8106-34B833392210}"/>
              </a:ext>
            </a:extLst>
          </p:cNvPr>
          <p:cNvSpPr txBox="1"/>
          <p:nvPr/>
        </p:nvSpPr>
        <p:spPr>
          <a:xfrm>
            <a:off x="4740240" y="4191493"/>
            <a:ext cx="6984775" cy="1384995"/>
          </a:xfrm>
          <a:prstGeom prst="rect">
            <a:avLst/>
          </a:prstGeom>
          <a:noFill/>
        </p:spPr>
        <p:txBody>
          <a:bodyPr wrap="square" rtlCol="0">
            <a:spAutoFit/>
          </a:bodyPr>
          <a:lstStyle/>
          <a:p>
            <a:pPr algn="ctr"/>
            <a:r>
              <a:rPr lang="fr-FR" sz="2800" b="1" dirty="0"/>
              <a:t>Conséquences métaboliques :</a:t>
            </a:r>
            <a:endParaRPr lang="fr-FR" sz="2800" dirty="0"/>
          </a:p>
          <a:p>
            <a:pPr algn="ctr"/>
            <a:r>
              <a:rPr lang="fr-FR" sz="2800" dirty="0"/>
              <a:t>Risque de diabète et maladies cardiovasculaires à un âge plus précoce</a:t>
            </a:r>
          </a:p>
        </p:txBody>
      </p:sp>
      <p:sp>
        <p:nvSpPr>
          <p:cNvPr id="16" name="Flèche : droite 15">
            <a:extLst>
              <a:ext uri="{FF2B5EF4-FFF2-40B4-BE49-F238E27FC236}">
                <a16:creationId xmlns:a16="http://schemas.microsoft.com/office/drawing/2014/main" xmlns="" id="{F476BC17-D5AE-4235-95CC-B8448441AA4F}"/>
              </a:ext>
            </a:extLst>
          </p:cNvPr>
          <p:cNvSpPr/>
          <p:nvPr/>
        </p:nvSpPr>
        <p:spPr>
          <a:xfrm rot="20092329">
            <a:off x="3956542" y="2841044"/>
            <a:ext cx="504056" cy="46166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 droite 16">
            <a:extLst>
              <a:ext uri="{FF2B5EF4-FFF2-40B4-BE49-F238E27FC236}">
                <a16:creationId xmlns:a16="http://schemas.microsoft.com/office/drawing/2014/main" xmlns="" id="{B1D45D75-BBE8-4848-922E-41E36BDED6F1}"/>
              </a:ext>
            </a:extLst>
          </p:cNvPr>
          <p:cNvSpPr/>
          <p:nvPr/>
        </p:nvSpPr>
        <p:spPr>
          <a:xfrm rot="556532">
            <a:off x="4041999" y="4232778"/>
            <a:ext cx="504056" cy="46166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8" name="Groupe 17">
            <a:extLst>
              <a:ext uri="{FF2B5EF4-FFF2-40B4-BE49-F238E27FC236}">
                <a16:creationId xmlns:a16="http://schemas.microsoft.com/office/drawing/2014/main" xmlns="" id="{D2BCFCA4-3ED6-4F59-AD18-B8643933B2E8}"/>
              </a:ext>
            </a:extLst>
          </p:cNvPr>
          <p:cNvGrpSpPr/>
          <p:nvPr/>
        </p:nvGrpSpPr>
        <p:grpSpPr>
          <a:xfrm>
            <a:off x="2956835" y="6342446"/>
            <a:ext cx="6278325" cy="515554"/>
            <a:chOff x="10165129" y="222316"/>
            <a:chExt cx="12958768" cy="1188072"/>
          </a:xfrm>
        </p:grpSpPr>
        <p:pic>
          <p:nvPicPr>
            <p:cNvPr id="19" name="Image 18">
              <a:extLst>
                <a:ext uri="{FF2B5EF4-FFF2-40B4-BE49-F238E27FC236}">
                  <a16:creationId xmlns:a16="http://schemas.microsoft.com/office/drawing/2014/main" xmlns="" id="{F2511818-F747-4E13-8A84-85650D0BD2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5129" y="222316"/>
              <a:ext cx="1979004" cy="1188072"/>
            </a:xfrm>
            <a:prstGeom prst="rect">
              <a:avLst/>
            </a:prstGeom>
          </p:spPr>
        </p:pic>
        <p:pic>
          <p:nvPicPr>
            <p:cNvPr id="20" name="Picture 2" descr="RÃ©sultat de recherche d'images pour &quot;logo LAmhess&quot;">
              <a:extLst>
                <a:ext uri="{FF2B5EF4-FFF2-40B4-BE49-F238E27FC236}">
                  <a16:creationId xmlns:a16="http://schemas.microsoft.com/office/drawing/2014/main" xmlns="" id="{5DCABBCB-4604-4988-9C5E-ABE85B0DB25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85182" y="222316"/>
              <a:ext cx="3439157" cy="118807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RÃ©sultat de recherche d'images pour &quot;cso paca ouest&quot;">
              <a:extLst>
                <a:ext uri="{FF2B5EF4-FFF2-40B4-BE49-F238E27FC236}">
                  <a16:creationId xmlns:a16="http://schemas.microsoft.com/office/drawing/2014/main" xmlns="" id="{5B830D70-28EB-4959-9C96-B41C00DE689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265388" y="330388"/>
              <a:ext cx="1858509" cy="1080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5030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13" grpId="0"/>
      <p:bldP spid="15" grpId="0"/>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4359EB05-1814-4D54-A5BC-619202DB8544}"/>
              </a:ext>
            </a:extLst>
          </p:cNvPr>
          <p:cNvSpPr txBox="1"/>
          <p:nvPr/>
        </p:nvSpPr>
        <p:spPr>
          <a:xfrm>
            <a:off x="278802" y="2834933"/>
            <a:ext cx="11781852" cy="954107"/>
          </a:xfrm>
          <a:prstGeom prst="rect">
            <a:avLst/>
          </a:prstGeom>
          <a:noFill/>
        </p:spPr>
        <p:txBody>
          <a:bodyPr wrap="square" rtlCol="0">
            <a:spAutoFit/>
          </a:bodyPr>
          <a:lstStyle/>
          <a:p>
            <a:r>
              <a:rPr lang="fr-FR" sz="3600" dirty="0"/>
              <a:t>Suivi régulier et prolongé d’au minimum 2 ans </a:t>
            </a:r>
          </a:p>
          <a:p>
            <a:r>
              <a:rPr lang="fr-FR" sz="2000" dirty="0"/>
              <a:t>alimentation, activité physique et sédentarité, sommeil, aspects psychologiques et socio-économiques</a:t>
            </a:r>
            <a:endParaRPr lang="fr-FR" sz="3200" dirty="0"/>
          </a:p>
        </p:txBody>
      </p:sp>
      <p:sp>
        <p:nvSpPr>
          <p:cNvPr id="12" name="ZoneTexte 11">
            <a:extLst>
              <a:ext uri="{FF2B5EF4-FFF2-40B4-BE49-F238E27FC236}">
                <a16:creationId xmlns:a16="http://schemas.microsoft.com/office/drawing/2014/main" xmlns="" id="{2D335FA8-0102-40D9-A8CA-1632DFB78AF2}"/>
              </a:ext>
            </a:extLst>
          </p:cNvPr>
          <p:cNvSpPr txBox="1"/>
          <p:nvPr/>
        </p:nvSpPr>
        <p:spPr>
          <a:xfrm>
            <a:off x="8446747" y="5921230"/>
            <a:ext cx="3456384" cy="338554"/>
          </a:xfrm>
          <a:prstGeom prst="rect">
            <a:avLst/>
          </a:prstGeom>
          <a:noFill/>
        </p:spPr>
        <p:txBody>
          <a:bodyPr wrap="square" rtlCol="0">
            <a:spAutoFit/>
          </a:bodyPr>
          <a:lstStyle/>
          <a:p>
            <a:pPr algn="r"/>
            <a:r>
              <a:rPr lang="fr-FR" sz="1600" i="1" dirty="0"/>
              <a:t>(HAS, 2011 ; Nègre et al., 2018)</a:t>
            </a:r>
          </a:p>
        </p:txBody>
      </p:sp>
      <p:pic>
        <p:nvPicPr>
          <p:cNvPr id="2" name="Image 1">
            <a:extLst>
              <a:ext uri="{FF2B5EF4-FFF2-40B4-BE49-F238E27FC236}">
                <a16:creationId xmlns:a16="http://schemas.microsoft.com/office/drawing/2014/main" xmlns="" id="{B46CE19D-7EBA-4E51-A3B3-CA03779A91FC}"/>
              </a:ext>
            </a:extLst>
          </p:cNvPr>
          <p:cNvPicPr>
            <a:picLocks noChangeAspect="1"/>
          </p:cNvPicPr>
          <p:nvPr/>
        </p:nvPicPr>
        <p:blipFill>
          <a:blip r:embed="rId3"/>
          <a:stretch>
            <a:fillRect/>
          </a:stretch>
        </p:blipFill>
        <p:spPr>
          <a:xfrm>
            <a:off x="3676914" y="245206"/>
            <a:ext cx="4896544" cy="2330441"/>
          </a:xfrm>
          <a:prstGeom prst="rect">
            <a:avLst/>
          </a:prstGeom>
        </p:spPr>
      </p:pic>
      <p:sp>
        <p:nvSpPr>
          <p:cNvPr id="11" name="ZoneTexte 10">
            <a:extLst>
              <a:ext uri="{FF2B5EF4-FFF2-40B4-BE49-F238E27FC236}">
                <a16:creationId xmlns:a16="http://schemas.microsoft.com/office/drawing/2014/main" xmlns="" id="{0492CE56-F0FF-4A48-9877-15C87A08BF39}"/>
              </a:ext>
            </a:extLst>
          </p:cNvPr>
          <p:cNvSpPr txBox="1"/>
          <p:nvPr/>
        </p:nvSpPr>
        <p:spPr>
          <a:xfrm>
            <a:off x="278802" y="4307612"/>
            <a:ext cx="11515844" cy="1569660"/>
          </a:xfrm>
          <a:prstGeom prst="rect">
            <a:avLst/>
          </a:prstGeom>
          <a:noFill/>
        </p:spPr>
        <p:txBody>
          <a:bodyPr wrap="square" rtlCol="0">
            <a:spAutoFit/>
          </a:bodyPr>
          <a:lstStyle/>
          <a:p>
            <a:r>
              <a:rPr lang="fr-FR" sz="3600" dirty="0"/>
              <a:t>Pluridisciplinaire de proximité</a:t>
            </a:r>
          </a:p>
          <a:p>
            <a:r>
              <a:rPr lang="fr-FR" sz="2000" dirty="0"/>
              <a:t>Médecin coordonne la prise en charge </a:t>
            </a:r>
          </a:p>
          <a:p>
            <a:r>
              <a:rPr lang="fr-FR" sz="2000" dirty="0"/>
              <a:t>	+ autres professionnels de proximité</a:t>
            </a:r>
          </a:p>
          <a:p>
            <a:r>
              <a:rPr lang="fr-FR" sz="2000" dirty="0"/>
              <a:t>	+ équipes spécialisées si situations plus complexe</a:t>
            </a:r>
          </a:p>
        </p:txBody>
      </p:sp>
      <p:grpSp>
        <p:nvGrpSpPr>
          <p:cNvPr id="14" name="Groupe 13">
            <a:extLst>
              <a:ext uri="{FF2B5EF4-FFF2-40B4-BE49-F238E27FC236}">
                <a16:creationId xmlns:a16="http://schemas.microsoft.com/office/drawing/2014/main" xmlns="" id="{0E741512-8AD5-4E05-904C-843D8D4158E0}"/>
              </a:ext>
            </a:extLst>
          </p:cNvPr>
          <p:cNvGrpSpPr/>
          <p:nvPr/>
        </p:nvGrpSpPr>
        <p:grpSpPr>
          <a:xfrm>
            <a:off x="2956835" y="6342446"/>
            <a:ext cx="6278325" cy="515554"/>
            <a:chOff x="10165129" y="222316"/>
            <a:chExt cx="12958768" cy="1188072"/>
          </a:xfrm>
        </p:grpSpPr>
        <p:pic>
          <p:nvPicPr>
            <p:cNvPr id="18" name="Image 17">
              <a:extLst>
                <a:ext uri="{FF2B5EF4-FFF2-40B4-BE49-F238E27FC236}">
                  <a16:creationId xmlns:a16="http://schemas.microsoft.com/office/drawing/2014/main" xmlns="" id="{E6B79BAA-B03B-43BA-866F-CCA1BADA40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5129" y="222316"/>
              <a:ext cx="1979004" cy="1188072"/>
            </a:xfrm>
            <a:prstGeom prst="rect">
              <a:avLst/>
            </a:prstGeom>
          </p:spPr>
        </p:pic>
        <p:pic>
          <p:nvPicPr>
            <p:cNvPr id="19" name="Picture 2" descr="RÃ©sultat de recherche d'images pour &quot;logo LAmhess&quot;">
              <a:extLst>
                <a:ext uri="{FF2B5EF4-FFF2-40B4-BE49-F238E27FC236}">
                  <a16:creationId xmlns:a16="http://schemas.microsoft.com/office/drawing/2014/main" xmlns="" id="{FD1FEFDA-A348-404B-A63F-18643F1E40F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85182" y="222316"/>
              <a:ext cx="3439157" cy="118807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RÃ©sultat de recherche d'images pour &quot;cso paca ouest&quot;">
              <a:extLst>
                <a:ext uri="{FF2B5EF4-FFF2-40B4-BE49-F238E27FC236}">
                  <a16:creationId xmlns:a16="http://schemas.microsoft.com/office/drawing/2014/main" xmlns="" id="{F9E2B5AC-5058-408E-8C60-3AD0E12EB9D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265388" y="330388"/>
              <a:ext cx="1858509" cy="1080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8338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4359EB05-1814-4D54-A5BC-619202DB8544}"/>
              </a:ext>
            </a:extLst>
          </p:cNvPr>
          <p:cNvSpPr txBox="1"/>
          <p:nvPr/>
        </p:nvSpPr>
        <p:spPr>
          <a:xfrm>
            <a:off x="205074" y="4841297"/>
            <a:ext cx="11698057" cy="1384995"/>
          </a:xfrm>
          <a:prstGeom prst="rect">
            <a:avLst/>
          </a:prstGeom>
          <a:noFill/>
        </p:spPr>
        <p:txBody>
          <a:bodyPr wrap="square" rtlCol="0">
            <a:spAutoFit/>
          </a:bodyPr>
          <a:lstStyle/>
          <a:p>
            <a:pPr algn="ctr"/>
            <a:r>
              <a:rPr lang="fr-FR" sz="2800" dirty="0"/>
              <a:t>Estimations actuelles en région PACA : </a:t>
            </a:r>
          </a:p>
          <a:p>
            <a:pPr algn="ctr"/>
            <a:r>
              <a:rPr lang="fr-FR" sz="2800" dirty="0"/>
              <a:t>155 000 enfants en surpoids</a:t>
            </a:r>
          </a:p>
          <a:p>
            <a:pPr algn="ctr"/>
            <a:r>
              <a:rPr lang="fr-FR" sz="2800" dirty="0"/>
              <a:t>Dont 32 000 en obésité</a:t>
            </a:r>
          </a:p>
        </p:txBody>
      </p:sp>
      <p:sp>
        <p:nvSpPr>
          <p:cNvPr id="12" name="ZoneTexte 11">
            <a:extLst>
              <a:ext uri="{FF2B5EF4-FFF2-40B4-BE49-F238E27FC236}">
                <a16:creationId xmlns:a16="http://schemas.microsoft.com/office/drawing/2014/main" xmlns="" id="{2D335FA8-0102-40D9-A8CA-1632DFB78AF2}"/>
              </a:ext>
            </a:extLst>
          </p:cNvPr>
          <p:cNvSpPr txBox="1"/>
          <p:nvPr/>
        </p:nvSpPr>
        <p:spPr>
          <a:xfrm>
            <a:off x="8446747" y="5921230"/>
            <a:ext cx="3456384" cy="338554"/>
          </a:xfrm>
          <a:prstGeom prst="rect">
            <a:avLst/>
          </a:prstGeom>
          <a:noFill/>
        </p:spPr>
        <p:txBody>
          <a:bodyPr wrap="square" rtlCol="0">
            <a:spAutoFit/>
          </a:bodyPr>
          <a:lstStyle/>
          <a:p>
            <a:pPr algn="r"/>
            <a:r>
              <a:rPr lang="fr-FR" sz="1600" i="1" dirty="0"/>
              <a:t>(données ARS ; </a:t>
            </a:r>
            <a:r>
              <a:rPr lang="fr-FR" sz="1600" i="1" dirty="0" err="1"/>
              <a:t>InfoStat</a:t>
            </a:r>
            <a:r>
              <a:rPr lang="fr-FR" sz="1600" i="1" dirty="0"/>
              <a:t>, 2014)</a:t>
            </a:r>
          </a:p>
        </p:txBody>
      </p:sp>
      <p:grpSp>
        <p:nvGrpSpPr>
          <p:cNvPr id="14" name="Groupe 13">
            <a:extLst>
              <a:ext uri="{FF2B5EF4-FFF2-40B4-BE49-F238E27FC236}">
                <a16:creationId xmlns:a16="http://schemas.microsoft.com/office/drawing/2014/main" xmlns="" id="{0E741512-8AD5-4E05-904C-843D8D4158E0}"/>
              </a:ext>
            </a:extLst>
          </p:cNvPr>
          <p:cNvGrpSpPr/>
          <p:nvPr/>
        </p:nvGrpSpPr>
        <p:grpSpPr>
          <a:xfrm>
            <a:off x="2956835" y="6342446"/>
            <a:ext cx="6278325" cy="515554"/>
            <a:chOff x="10165129" y="222316"/>
            <a:chExt cx="12958768" cy="1188072"/>
          </a:xfrm>
        </p:grpSpPr>
        <p:pic>
          <p:nvPicPr>
            <p:cNvPr id="18" name="Image 17">
              <a:extLst>
                <a:ext uri="{FF2B5EF4-FFF2-40B4-BE49-F238E27FC236}">
                  <a16:creationId xmlns:a16="http://schemas.microsoft.com/office/drawing/2014/main" xmlns="" id="{E6B79BAA-B03B-43BA-866F-CCA1BADA40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5129" y="222316"/>
              <a:ext cx="1979004" cy="1188072"/>
            </a:xfrm>
            <a:prstGeom prst="rect">
              <a:avLst/>
            </a:prstGeom>
          </p:spPr>
        </p:pic>
        <p:pic>
          <p:nvPicPr>
            <p:cNvPr id="19" name="Picture 2" descr="RÃ©sultat de recherche d'images pour &quot;logo LAmhess&quot;">
              <a:extLst>
                <a:ext uri="{FF2B5EF4-FFF2-40B4-BE49-F238E27FC236}">
                  <a16:creationId xmlns:a16="http://schemas.microsoft.com/office/drawing/2014/main" xmlns="" id="{FD1FEFDA-A348-404B-A63F-18643F1E40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85182" y="222316"/>
              <a:ext cx="3439157" cy="118807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RÃ©sultat de recherche d'images pour &quot;cso paca ouest&quot;">
              <a:extLst>
                <a:ext uri="{FF2B5EF4-FFF2-40B4-BE49-F238E27FC236}">
                  <a16:creationId xmlns:a16="http://schemas.microsoft.com/office/drawing/2014/main" xmlns="" id="{F9E2B5AC-5058-408E-8C60-3AD0E12EB9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65388" y="330388"/>
              <a:ext cx="1858509" cy="108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Image 2">
            <a:extLst>
              <a:ext uri="{FF2B5EF4-FFF2-40B4-BE49-F238E27FC236}">
                <a16:creationId xmlns:a16="http://schemas.microsoft.com/office/drawing/2014/main" xmlns="" id="{3C2CF5A4-78BC-42D5-B089-B9514769CEC9}"/>
              </a:ext>
            </a:extLst>
          </p:cNvPr>
          <p:cNvPicPr>
            <a:picLocks noChangeAspect="1"/>
          </p:cNvPicPr>
          <p:nvPr/>
        </p:nvPicPr>
        <p:blipFill>
          <a:blip r:embed="rId6"/>
          <a:stretch>
            <a:fillRect/>
          </a:stretch>
        </p:blipFill>
        <p:spPr>
          <a:xfrm>
            <a:off x="0" y="-16692"/>
            <a:ext cx="5634812" cy="1571014"/>
          </a:xfrm>
          <a:prstGeom prst="rect">
            <a:avLst/>
          </a:prstGeom>
        </p:spPr>
      </p:pic>
      <p:pic>
        <p:nvPicPr>
          <p:cNvPr id="5" name="Image 4">
            <a:extLst>
              <a:ext uri="{FF2B5EF4-FFF2-40B4-BE49-F238E27FC236}">
                <a16:creationId xmlns:a16="http://schemas.microsoft.com/office/drawing/2014/main" xmlns="" id="{38219AF8-73BD-46AE-8439-8F0A9E948269}"/>
              </a:ext>
            </a:extLst>
          </p:cNvPr>
          <p:cNvPicPr>
            <a:picLocks noChangeAspect="1"/>
          </p:cNvPicPr>
          <p:nvPr/>
        </p:nvPicPr>
        <p:blipFill>
          <a:blip r:embed="rId7"/>
          <a:stretch>
            <a:fillRect/>
          </a:stretch>
        </p:blipFill>
        <p:spPr>
          <a:xfrm>
            <a:off x="205074" y="1685590"/>
            <a:ext cx="3895693" cy="3155707"/>
          </a:xfrm>
          <a:prstGeom prst="rect">
            <a:avLst/>
          </a:prstGeom>
        </p:spPr>
      </p:pic>
      <p:pic>
        <p:nvPicPr>
          <p:cNvPr id="6" name="Image 5">
            <a:extLst>
              <a:ext uri="{FF2B5EF4-FFF2-40B4-BE49-F238E27FC236}">
                <a16:creationId xmlns:a16="http://schemas.microsoft.com/office/drawing/2014/main" xmlns="" id="{0B91C4D8-C536-4A63-9751-85A25A3D34B1}"/>
              </a:ext>
            </a:extLst>
          </p:cNvPr>
          <p:cNvPicPr>
            <a:picLocks noChangeAspect="1"/>
          </p:cNvPicPr>
          <p:nvPr/>
        </p:nvPicPr>
        <p:blipFill>
          <a:blip r:embed="rId8"/>
          <a:stretch>
            <a:fillRect/>
          </a:stretch>
        </p:blipFill>
        <p:spPr>
          <a:xfrm>
            <a:off x="4249426" y="1662095"/>
            <a:ext cx="7653705" cy="3166629"/>
          </a:xfrm>
          <a:prstGeom prst="rect">
            <a:avLst/>
          </a:prstGeom>
        </p:spPr>
      </p:pic>
      <p:sp>
        <p:nvSpPr>
          <p:cNvPr id="8" name="Rectangle 7">
            <a:extLst>
              <a:ext uri="{FF2B5EF4-FFF2-40B4-BE49-F238E27FC236}">
                <a16:creationId xmlns:a16="http://schemas.microsoft.com/office/drawing/2014/main" xmlns="" id="{738286FF-4EC0-440F-841E-DFDB435A0073}"/>
              </a:ext>
            </a:extLst>
          </p:cNvPr>
          <p:cNvSpPr/>
          <p:nvPr/>
        </p:nvSpPr>
        <p:spPr>
          <a:xfrm>
            <a:off x="8784950" y="3728944"/>
            <a:ext cx="792088" cy="216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xmlns="" id="{99B6A608-269B-4603-853E-BC4B49E69660}"/>
              </a:ext>
            </a:extLst>
          </p:cNvPr>
          <p:cNvSpPr/>
          <p:nvPr/>
        </p:nvSpPr>
        <p:spPr>
          <a:xfrm>
            <a:off x="8784950" y="3060638"/>
            <a:ext cx="792088" cy="216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xmlns="" id="{C2872D01-852E-43B0-9284-B5F49955E3A3}"/>
              </a:ext>
            </a:extLst>
          </p:cNvPr>
          <p:cNvSpPr/>
          <p:nvPr/>
        </p:nvSpPr>
        <p:spPr>
          <a:xfrm>
            <a:off x="11096543" y="3076096"/>
            <a:ext cx="616081" cy="20056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xmlns="" id="{67F442C7-EA6E-430D-B56E-CE981198749B}"/>
              </a:ext>
            </a:extLst>
          </p:cNvPr>
          <p:cNvSpPr/>
          <p:nvPr/>
        </p:nvSpPr>
        <p:spPr>
          <a:xfrm>
            <a:off x="11096542" y="3752131"/>
            <a:ext cx="616081" cy="20056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xmlns="" id="{3131B61C-FC3A-4E20-A38B-CFC66860B2D9}"/>
              </a:ext>
            </a:extLst>
          </p:cNvPr>
          <p:cNvSpPr txBox="1"/>
          <p:nvPr/>
        </p:nvSpPr>
        <p:spPr>
          <a:xfrm>
            <a:off x="2817406" y="290308"/>
            <a:ext cx="11781852" cy="954107"/>
          </a:xfrm>
          <a:prstGeom prst="rect">
            <a:avLst/>
          </a:prstGeom>
          <a:noFill/>
        </p:spPr>
        <p:txBody>
          <a:bodyPr wrap="square" rtlCol="0">
            <a:spAutoFit/>
          </a:bodyPr>
          <a:lstStyle/>
          <a:p>
            <a:pPr algn="ctr"/>
            <a:r>
              <a:rPr lang="fr-FR" sz="2800" dirty="0"/>
              <a:t>En région PACA, 2010 et 2012</a:t>
            </a:r>
          </a:p>
          <a:p>
            <a:pPr algn="ctr"/>
            <a:r>
              <a:rPr lang="fr-FR" sz="2800" dirty="0"/>
              <a:t>Grande section de maternelle</a:t>
            </a:r>
          </a:p>
        </p:txBody>
      </p:sp>
    </p:spTree>
    <p:extLst>
      <p:ext uri="{BB962C8B-B14F-4D97-AF65-F5344CB8AC3E}">
        <p14:creationId xmlns:p14="http://schemas.microsoft.com/office/powerpoint/2010/main" val="101916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xmlns="" id="{1F7FF721-8763-4EF7-9CA6-A1806993EE84}"/>
              </a:ext>
            </a:extLst>
          </p:cNvPr>
          <p:cNvPicPr>
            <a:picLocks noChangeAspect="1"/>
          </p:cNvPicPr>
          <p:nvPr/>
        </p:nvPicPr>
        <p:blipFill>
          <a:blip r:embed="rId3"/>
          <a:stretch>
            <a:fillRect/>
          </a:stretch>
        </p:blipFill>
        <p:spPr>
          <a:xfrm>
            <a:off x="213217" y="2024108"/>
            <a:ext cx="11585173" cy="3358960"/>
          </a:xfrm>
          <a:prstGeom prst="rect">
            <a:avLst/>
          </a:prstGeom>
        </p:spPr>
      </p:pic>
      <p:sp>
        <p:nvSpPr>
          <p:cNvPr id="12" name="ZoneTexte 11">
            <a:extLst>
              <a:ext uri="{FF2B5EF4-FFF2-40B4-BE49-F238E27FC236}">
                <a16:creationId xmlns:a16="http://schemas.microsoft.com/office/drawing/2014/main" xmlns="" id="{2D335FA8-0102-40D9-A8CA-1632DFB78AF2}"/>
              </a:ext>
            </a:extLst>
          </p:cNvPr>
          <p:cNvSpPr txBox="1"/>
          <p:nvPr/>
        </p:nvSpPr>
        <p:spPr>
          <a:xfrm>
            <a:off x="8446747" y="5921230"/>
            <a:ext cx="3456384" cy="338554"/>
          </a:xfrm>
          <a:prstGeom prst="rect">
            <a:avLst/>
          </a:prstGeom>
          <a:noFill/>
        </p:spPr>
        <p:txBody>
          <a:bodyPr wrap="square" rtlCol="0">
            <a:spAutoFit/>
          </a:bodyPr>
          <a:lstStyle/>
          <a:p>
            <a:pPr algn="r"/>
            <a:r>
              <a:rPr lang="fr-FR" sz="1600" i="1" dirty="0"/>
              <a:t>(</a:t>
            </a:r>
            <a:r>
              <a:rPr lang="fr-FR" sz="1600" i="1" dirty="0" err="1"/>
              <a:t>InfoStat</a:t>
            </a:r>
            <a:r>
              <a:rPr lang="fr-FR" sz="1600" i="1" dirty="0"/>
              <a:t>, 2014)</a:t>
            </a:r>
          </a:p>
        </p:txBody>
      </p:sp>
      <p:grpSp>
        <p:nvGrpSpPr>
          <p:cNvPr id="14" name="Groupe 13">
            <a:extLst>
              <a:ext uri="{FF2B5EF4-FFF2-40B4-BE49-F238E27FC236}">
                <a16:creationId xmlns:a16="http://schemas.microsoft.com/office/drawing/2014/main" xmlns="" id="{0E741512-8AD5-4E05-904C-843D8D4158E0}"/>
              </a:ext>
            </a:extLst>
          </p:cNvPr>
          <p:cNvGrpSpPr/>
          <p:nvPr/>
        </p:nvGrpSpPr>
        <p:grpSpPr>
          <a:xfrm>
            <a:off x="2956835" y="6342446"/>
            <a:ext cx="6278325" cy="515554"/>
            <a:chOff x="10165129" y="222316"/>
            <a:chExt cx="12958768" cy="1188072"/>
          </a:xfrm>
        </p:grpSpPr>
        <p:pic>
          <p:nvPicPr>
            <p:cNvPr id="18" name="Image 17">
              <a:extLst>
                <a:ext uri="{FF2B5EF4-FFF2-40B4-BE49-F238E27FC236}">
                  <a16:creationId xmlns:a16="http://schemas.microsoft.com/office/drawing/2014/main" xmlns="" id="{E6B79BAA-B03B-43BA-866F-CCA1BADA40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5129" y="222316"/>
              <a:ext cx="1979004" cy="1188072"/>
            </a:xfrm>
            <a:prstGeom prst="rect">
              <a:avLst/>
            </a:prstGeom>
          </p:spPr>
        </p:pic>
        <p:pic>
          <p:nvPicPr>
            <p:cNvPr id="19" name="Picture 2" descr="RÃ©sultat de recherche d'images pour &quot;logo LAmhess&quot;">
              <a:extLst>
                <a:ext uri="{FF2B5EF4-FFF2-40B4-BE49-F238E27FC236}">
                  <a16:creationId xmlns:a16="http://schemas.microsoft.com/office/drawing/2014/main" xmlns="" id="{FD1FEFDA-A348-404B-A63F-18643F1E40F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85182" y="222316"/>
              <a:ext cx="3439157" cy="118807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RÃ©sultat de recherche d'images pour &quot;cso paca ouest&quot;">
              <a:extLst>
                <a:ext uri="{FF2B5EF4-FFF2-40B4-BE49-F238E27FC236}">
                  <a16:creationId xmlns:a16="http://schemas.microsoft.com/office/drawing/2014/main" xmlns="" id="{F9E2B5AC-5058-408E-8C60-3AD0E12EB9D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265388" y="330388"/>
              <a:ext cx="1858509" cy="108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Image 2">
            <a:extLst>
              <a:ext uri="{FF2B5EF4-FFF2-40B4-BE49-F238E27FC236}">
                <a16:creationId xmlns:a16="http://schemas.microsoft.com/office/drawing/2014/main" xmlns="" id="{3C2CF5A4-78BC-42D5-B089-B9514769CEC9}"/>
              </a:ext>
            </a:extLst>
          </p:cNvPr>
          <p:cNvPicPr>
            <a:picLocks noChangeAspect="1"/>
          </p:cNvPicPr>
          <p:nvPr/>
        </p:nvPicPr>
        <p:blipFill>
          <a:blip r:embed="rId7"/>
          <a:stretch>
            <a:fillRect/>
          </a:stretch>
        </p:blipFill>
        <p:spPr>
          <a:xfrm>
            <a:off x="-11689" y="11052"/>
            <a:ext cx="5634812" cy="1571014"/>
          </a:xfrm>
          <a:prstGeom prst="rect">
            <a:avLst/>
          </a:prstGeom>
        </p:spPr>
      </p:pic>
      <p:sp>
        <p:nvSpPr>
          <p:cNvPr id="21" name="ZoneTexte 20">
            <a:extLst>
              <a:ext uri="{FF2B5EF4-FFF2-40B4-BE49-F238E27FC236}">
                <a16:creationId xmlns:a16="http://schemas.microsoft.com/office/drawing/2014/main" xmlns="" id="{FC86FB1F-F6F9-4801-8D83-04B38906FE18}"/>
              </a:ext>
            </a:extLst>
          </p:cNvPr>
          <p:cNvSpPr txBox="1"/>
          <p:nvPr/>
        </p:nvSpPr>
        <p:spPr>
          <a:xfrm>
            <a:off x="2817406" y="290308"/>
            <a:ext cx="11781852" cy="954107"/>
          </a:xfrm>
          <a:prstGeom prst="rect">
            <a:avLst/>
          </a:prstGeom>
          <a:noFill/>
        </p:spPr>
        <p:txBody>
          <a:bodyPr wrap="square" rtlCol="0">
            <a:spAutoFit/>
          </a:bodyPr>
          <a:lstStyle/>
          <a:p>
            <a:pPr algn="ctr"/>
            <a:r>
              <a:rPr lang="fr-FR" sz="2800" dirty="0"/>
              <a:t>En région PACA, 2010 et 2012</a:t>
            </a:r>
          </a:p>
          <a:p>
            <a:pPr algn="ctr"/>
            <a:r>
              <a:rPr lang="fr-FR" sz="2800" dirty="0"/>
              <a:t>Grande section de maternelle</a:t>
            </a:r>
          </a:p>
        </p:txBody>
      </p:sp>
    </p:spTree>
    <p:extLst>
      <p:ext uri="{BB962C8B-B14F-4D97-AF65-F5344CB8AC3E}">
        <p14:creationId xmlns:p14="http://schemas.microsoft.com/office/powerpoint/2010/main" val="2617073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e 13">
            <a:extLst>
              <a:ext uri="{FF2B5EF4-FFF2-40B4-BE49-F238E27FC236}">
                <a16:creationId xmlns:a16="http://schemas.microsoft.com/office/drawing/2014/main" xmlns="" id="{0E741512-8AD5-4E05-904C-843D8D4158E0}"/>
              </a:ext>
            </a:extLst>
          </p:cNvPr>
          <p:cNvGrpSpPr/>
          <p:nvPr/>
        </p:nvGrpSpPr>
        <p:grpSpPr>
          <a:xfrm>
            <a:off x="2956835" y="6342446"/>
            <a:ext cx="6278325" cy="515554"/>
            <a:chOff x="10165129" y="222316"/>
            <a:chExt cx="12958768" cy="1188072"/>
          </a:xfrm>
        </p:grpSpPr>
        <p:pic>
          <p:nvPicPr>
            <p:cNvPr id="18" name="Image 17">
              <a:extLst>
                <a:ext uri="{FF2B5EF4-FFF2-40B4-BE49-F238E27FC236}">
                  <a16:creationId xmlns:a16="http://schemas.microsoft.com/office/drawing/2014/main" xmlns="" id="{E6B79BAA-B03B-43BA-866F-CCA1BADA40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5129" y="222316"/>
              <a:ext cx="1979004" cy="1188072"/>
            </a:xfrm>
            <a:prstGeom prst="rect">
              <a:avLst/>
            </a:prstGeom>
          </p:spPr>
        </p:pic>
        <p:pic>
          <p:nvPicPr>
            <p:cNvPr id="19" name="Picture 2" descr="RÃ©sultat de recherche d'images pour &quot;logo LAmhess&quot;">
              <a:extLst>
                <a:ext uri="{FF2B5EF4-FFF2-40B4-BE49-F238E27FC236}">
                  <a16:creationId xmlns:a16="http://schemas.microsoft.com/office/drawing/2014/main" xmlns="" id="{FD1FEFDA-A348-404B-A63F-18643F1E40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85182" y="222316"/>
              <a:ext cx="3439157" cy="118807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RÃ©sultat de recherche d'images pour &quot;cso paca ouest&quot;">
              <a:extLst>
                <a:ext uri="{FF2B5EF4-FFF2-40B4-BE49-F238E27FC236}">
                  <a16:creationId xmlns:a16="http://schemas.microsoft.com/office/drawing/2014/main" xmlns="" id="{F9E2B5AC-5058-408E-8C60-3AD0E12EB9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65388" y="330388"/>
              <a:ext cx="1858509" cy="1080000"/>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ZoneTexte 20">
            <a:extLst>
              <a:ext uri="{FF2B5EF4-FFF2-40B4-BE49-F238E27FC236}">
                <a16:creationId xmlns:a16="http://schemas.microsoft.com/office/drawing/2014/main" xmlns="" id="{FC86FB1F-F6F9-4801-8D83-04B38906FE18}"/>
              </a:ext>
            </a:extLst>
          </p:cNvPr>
          <p:cNvSpPr txBox="1"/>
          <p:nvPr/>
        </p:nvSpPr>
        <p:spPr>
          <a:xfrm>
            <a:off x="121279" y="121162"/>
            <a:ext cx="11781852" cy="523220"/>
          </a:xfrm>
          <a:prstGeom prst="rect">
            <a:avLst/>
          </a:prstGeom>
          <a:noFill/>
        </p:spPr>
        <p:txBody>
          <a:bodyPr wrap="square" rtlCol="0">
            <a:spAutoFit/>
          </a:bodyPr>
          <a:lstStyle/>
          <a:p>
            <a:pPr algn="ctr"/>
            <a:r>
              <a:rPr lang="fr-FR" sz="2800" dirty="0"/>
              <a:t>Prévention à l’échelle des collectivités territoriales</a:t>
            </a:r>
          </a:p>
        </p:txBody>
      </p:sp>
      <p:pic>
        <p:nvPicPr>
          <p:cNvPr id="4" name="Image 3">
            <a:extLst>
              <a:ext uri="{FF2B5EF4-FFF2-40B4-BE49-F238E27FC236}">
                <a16:creationId xmlns:a16="http://schemas.microsoft.com/office/drawing/2014/main" xmlns="" id="{F879BEF2-D23D-42A0-82D3-E6793EAC4CBE}"/>
              </a:ext>
            </a:extLst>
          </p:cNvPr>
          <p:cNvPicPr>
            <a:picLocks noChangeAspect="1"/>
          </p:cNvPicPr>
          <p:nvPr/>
        </p:nvPicPr>
        <p:blipFill>
          <a:blip r:embed="rId6"/>
          <a:stretch>
            <a:fillRect/>
          </a:stretch>
        </p:blipFill>
        <p:spPr>
          <a:xfrm>
            <a:off x="407368" y="1731214"/>
            <a:ext cx="2880320" cy="3524399"/>
          </a:xfrm>
          <a:prstGeom prst="rect">
            <a:avLst/>
          </a:prstGeom>
        </p:spPr>
      </p:pic>
      <p:pic>
        <p:nvPicPr>
          <p:cNvPr id="1026" name="Picture 2" descr="RÃ©sultat de recherche d'images pour &quot;mission marchons vers l'Ã©cole&quot;">
            <a:extLst>
              <a:ext uri="{FF2B5EF4-FFF2-40B4-BE49-F238E27FC236}">
                <a16:creationId xmlns:a16="http://schemas.microsoft.com/office/drawing/2014/main" xmlns="" id="{65D413C5-3083-4A7F-BA87-38CB6052D6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04314" y="1664122"/>
            <a:ext cx="2505075" cy="18192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associÃ©e">
            <a:extLst>
              <a:ext uri="{FF2B5EF4-FFF2-40B4-BE49-F238E27FC236}">
                <a16:creationId xmlns:a16="http://schemas.microsoft.com/office/drawing/2014/main" xmlns="" id="{5A964295-E957-43F2-A5BE-7C7FE4D1B2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47628" y="1711475"/>
            <a:ext cx="4475609" cy="1781016"/>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a:extLst>
              <a:ext uri="{FF2B5EF4-FFF2-40B4-BE49-F238E27FC236}">
                <a16:creationId xmlns:a16="http://schemas.microsoft.com/office/drawing/2014/main" xmlns="" id="{688EE1AA-B28E-47E5-AA49-A4382176BEAE}"/>
              </a:ext>
            </a:extLst>
          </p:cNvPr>
          <p:cNvSpPr txBox="1"/>
          <p:nvPr/>
        </p:nvSpPr>
        <p:spPr>
          <a:xfrm>
            <a:off x="-168696" y="991181"/>
            <a:ext cx="7888375" cy="400110"/>
          </a:xfrm>
          <a:prstGeom prst="rect">
            <a:avLst/>
          </a:prstGeom>
          <a:noFill/>
        </p:spPr>
        <p:txBody>
          <a:bodyPr wrap="square" rtlCol="0">
            <a:spAutoFit/>
          </a:bodyPr>
          <a:lstStyle/>
          <a:p>
            <a:pPr algn="ctr"/>
            <a:r>
              <a:rPr lang="fr-FR" sz="2000" dirty="0"/>
              <a:t>Favoriser les déplacements actifs, la </a:t>
            </a:r>
            <a:r>
              <a:rPr lang="fr-FR" sz="2000" dirty="0" err="1"/>
              <a:t>marchabilité</a:t>
            </a:r>
            <a:r>
              <a:rPr lang="fr-FR" sz="2000" dirty="0"/>
              <a:t> des quartiers…</a:t>
            </a:r>
          </a:p>
        </p:txBody>
      </p:sp>
      <p:sp>
        <p:nvSpPr>
          <p:cNvPr id="16" name="ZoneTexte 15">
            <a:extLst>
              <a:ext uri="{FF2B5EF4-FFF2-40B4-BE49-F238E27FC236}">
                <a16:creationId xmlns:a16="http://schemas.microsoft.com/office/drawing/2014/main" xmlns="" id="{012919D2-B6CC-4726-9E48-B450D113E0A3}"/>
              </a:ext>
            </a:extLst>
          </p:cNvPr>
          <p:cNvSpPr txBox="1"/>
          <p:nvPr/>
        </p:nvSpPr>
        <p:spPr>
          <a:xfrm>
            <a:off x="1991544" y="5828716"/>
            <a:ext cx="10297144" cy="400110"/>
          </a:xfrm>
          <a:prstGeom prst="rect">
            <a:avLst/>
          </a:prstGeom>
          <a:noFill/>
        </p:spPr>
        <p:txBody>
          <a:bodyPr wrap="square" rtlCol="0">
            <a:spAutoFit/>
          </a:bodyPr>
          <a:lstStyle/>
          <a:p>
            <a:pPr algn="ctr"/>
            <a:r>
              <a:rPr lang="fr-FR" sz="2000" dirty="0"/>
              <a:t>… développer les offres de pratique municipales, dans les écoles, collèges, lycées.</a:t>
            </a:r>
          </a:p>
        </p:txBody>
      </p:sp>
      <p:pic>
        <p:nvPicPr>
          <p:cNvPr id="6" name="Image 5">
            <a:extLst>
              <a:ext uri="{FF2B5EF4-FFF2-40B4-BE49-F238E27FC236}">
                <a16:creationId xmlns:a16="http://schemas.microsoft.com/office/drawing/2014/main" xmlns="" id="{74FF5421-5E20-471F-9D2A-AD06018B820B}"/>
              </a:ext>
            </a:extLst>
          </p:cNvPr>
          <p:cNvPicPr>
            <a:picLocks noChangeAspect="1"/>
          </p:cNvPicPr>
          <p:nvPr/>
        </p:nvPicPr>
        <p:blipFill>
          <a:blip r:embed="rId9"/>
          <a:stretch>
            <a:fillRect/>
          </a:stretch>
        </p:blipFill>
        <p:spPr>
          <a:xfrm>
            <a:off x="4166854" y="3980075"/>
            <a:ext cx="7105650" cy="1257300"/>
          </a:xfrm>
          <a:prstGeom prst="rect">
            <a:avLst/>
          </a:prstGeom>
        </p:spPr>
      </p:pic>
    </p:spTree>
    <p:extLst>
      <p:ext uri="{BB962C8B-B14F-4D97-AF65-F5344CB8AC3E}">
        <p14:creationId xmlns:p14="http://schemas.microsoft.com/office/powerpoint/2010/main" val="63117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el">
  <a:themeElements>
    <a:clrScheme name="Personnalisé 3">
      <a:dk1>
        <a:srgbClr val="2D678F"/>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e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e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Essential</Template>
  <TotalTime>6794</TotalTime>
  <Words>824</Words>
  <Application>Microsoft Office PowerPoint</Application>
  <PresentationFormat>Personnalisé</PresentationFormat>
  <Paragraphs>86</Paragraphs>
  <Slides>12</Slides>
  <Notes>11</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Essentiel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CHU de Nice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Promotion de l’Activité physique auprès de patients ayant subi une chirurgie bariatrique</dc:title>
  <dc:creator>HAYOTTE MEGGY CHU Nice</dc:creator>
  <cp:lastModifiedBy>CNRS</cp:lastModifiedBy>
  <cp:revision>362</cp:revision>
  <cp:lastPrinted>2018-02-14T20:59:38Z</cp:lastPrinted>
  <dcterms:created xsi:type="dcterms:W3CDTF">2016-01-28T12:52:22Z</dcterms:created>
  <dcterms:modified xsi:type="dcterms:W3CDTF">2018-10-25T07:51:41Z</dcterms:modified>
</cp:coreProperties>
</file>